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1" r:id="rId3"/>
    <p:sldMasterId id="2147483775" r:id="rId4"/>
    <p:sldMasterId id="2147483778" r:id="rId5"/>
    <p:sldMasterId id="2147483780" r:id="rId6"/>
  </p:sldMasterIdLst>
  <p:notesMasterIdLst>
    <p:notesMasterId r:id="rId19"/>
  </p:notesMasterIdLst>
  <p:handoutMasterIdLst>
    <p:handoutMasterId r:id="rId20"/>
  </p:handoutMasterIdLst>
  <p:sldIdLst>
    <p:sldId id="264" r:id="rId7"/>
    <p:sldId id="293" r:id="rId8"/>
    <p:sldId id="298" r:id="rId9"/>
    <p:sldId id="301" r:id="rId10"/>
    <p:sldId id="302" r:id="rId11"/>
    <p:sldId id="303" r:id="rId12"/>
    <p:sldId id="295" r:id="rId13"/>
    <p:sldId id="294" r:id="rId14"/>
    <p:sldId id="304" r:id="rId15"/>
    <p:sldId id="296" r:id="rId16"/>
    <p:sldId id="297" r:id="rId17"/>
    <p:sldId id="267" r:id="rId18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4"/>
    <p:restoredTop sz="93786" autoAdjust="0"/>
  </p:normalViewPr>
  <p:slideViewPr>
    <p:cSldViewPr>
      <p:cViewPr varScale="1">
        <p:scale>
          <a:sx n="163" d="100"/>
          <a:sy n="163" d="100"/>
        </p:scale>
        <p:origin x="162" y="150"/>
      </p:cViewPr>
      <p:guideLst>
        <p:guide orient="horz" pos="261"/>
        <p:guide pos="340"/>
        <p:guide orient="horz" pos="302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70443349753695E-2"/>
          <c:y val="6.7096774193548411E-2"/>
          <c:w val="0.96059113300492605"/>
          <c:h val="0.86580645161290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3349.6</c:v>
                </c:pt>
                <c:pt idx="1">
                  <c:v>4032</c:v>
                </c:pt>
                <c:pt idx="2">
                  <c:v>4272</c:v>
                </c:pt>
                <c:pt idx="3">
                  <c:v>4560</c:v>
                </c:pt>
                <c:pt idx="4">
                  <c:v>4848</c:v>
                </c:pt>
                <c:pt idx="5">
                  <c:v>5136</c:v>
                </c:pt>
                <c:pt idx="6">
                  <c:v>5424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C-4C1A-94AE-D2B5C81C878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4620.9000000000005</c:v>
                </c:pt>
                <c:pt idx="1">
                  <c:v>4368</c:v>
                </c:pt>
                <c:pt idx="2">
                  <c:v>4628</c:v>
                </c:pt>
                <c:pt idx="3">
                  <c:v>4940</c:v>
                </c:pt>
                <c:pt idx="4">
                  <c:v>5252</c:v>
                </c:pt>
                <c:pt idx="5">
                  <c:v>5564</c:v>
                </c:pt>
                <c:pt idx="6">
                  <c:v>5876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DC-4C1A-94AE-D2B5C81C8784}"/>
            </c:ext>
          </c:extLst>
        </c:ser>
        <c:ser>
          <c:idx val="2"/>
          <c:order val="2"/>
          <c:spPr>
            <a:solidFill>
              <a:srgbClr val="6F8DB9"/>
            </a:solidFill>
            <a:ln>
              <a:noFill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11380</c:v>
                </c:pt>
                <c:pt idx="1">
                  <c:v>11697.502</c:v>
                </c:pt>
                <c:pt idx="2">
                  <c:v>12125.6305732</c:v>
                </c:pt>
                <c:pt idx="3">
                  <c:v>12588.829661096242</c:v>
                </c:pt>
                <c:pt idx="4">
                  <c:v>13077.276251946772</c:v>
                </c:pt>
                <c:pt idx="5">
                  <c:v>13558.520018018417</c:v>
                </c:pt>
                <c:pt idx="6">
                  <c:v>14047.982590668875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DC-4C1A-94AE-D2B5C81C8784}"/>
            </c:ext>
          </c:extLst>
        </c:ser>
        <c:ser>
          <c:idx val="3"/>
          <c:order val="3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Sheet1!$A$4:$G$4</c:f>
              <c:numCache>
                <c:formatCode>General</c:formatCode>
                <c:ptCount val="7"/>
                <c:pt idx="1">
                  <c:v>0</c:v>
                </c:pt>
                <c:pt idx="2">
                  <c:v>5000</c:v>
                </c:pt>
                <c:pt idx="3">
                  <c:v>15000</c:v>
                </c:pt>
                <c:pt idx="4">
                  <c:v>5000</c:v>
                </c:pt>
                <c:pt idx="5">
                  <c:v>5000</c:v>
                </c:pt>
                <c:pt idx="6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DC-4C1A-94AE-D2B5C81C8784}"/>
            </c:ext>
          </c:extLst>
        </c:ser>
        <c:ser>
          <c:idx val="4"/>
          <c:order val="4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Sheet1!$A$5:$G$5</c:f>
              <c:numCache>
                <c:formatCode>General</c:formatCode>
                <c:ptCount val="7"/>
                <c:pt idx="1">
                  <c:v>8000</c:v>
                </c:pt>
                <c:pt idx="2">
                  <c:v>11000.000000000004</c:v>
                </c:pt>
                <c:pt idx="3">
                  <c:v>10000</c:v>
                </c:pt>
                <c:pt idx="4">
                  <c:v>6000</c:v>
                </c:pt>
                <c:pt idx="5">
                  <c:v>3000</c:v>
                </c:pt>
                <c:pt idx="6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DC-4C1A-94AE-D2B5C81C8784}"/>
            </c:ext>
          </c:extLst>
        </c:ser>
        <c:ser>
          <c:idx val="5"/>
          <c:order val="5"/>
          <c:spPr>
            <a:solidFill>
              <a:srgbClr val="DFE5EF"/>
            </a:solidFill>
            <a:ln>
              <a:noFill/>
            </a:ln>
          </c:spPr>
          <c:invertIfNegative val="0"/>
          <c:val>
            <c:numRef>
              <c:f>Sheet1!$A$6:$G$6</c:f>
              <c:numCache>
                <c:formatCode>General</c:formatCode>
                <c:ptCount val="7"/>
                <c:pt idx="1">
                  <c:v>0</c:v>
                </c:pt>
                <c:pt idx="2">
                  <c:v>11957.550000000003</c:v>
                </c:pt>
                <c:pt idx="3">
                  <c:v>12750</c:v>
                </c:pt>
                <c:pt idx="4">
                  <c:v>14832.299999999994</c:v>
                </c:pt>
                <c:pt idx="5">
                  <c:v>13176.000000000004</c:v>
                </c:pt>
                <c:pt idx="6">
                  <c:v>12885.300000000003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2DC-4C1A-94AE-D2B5C81C8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4085120"/>
        <c:axId val="304085680"/>
      </c:barChart>
      <c:catAx>
        <c:axId val="304085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04085680"/>
        <c:crosses val="min"/>
        <c:auto val="0"/>
        <c:lblAlgn val="ctr"/>
        <c:lblOffset val="100"/>
        <c:noMultiLvlLbl val="0"/>
      </c:catAx>
      <c:valAx>
        <c:axId val="304085680"/>
        <c:scaling>
          <c:orientation val="minMax"/>
          <c:max val="62838.829661096235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04085120"/>
        <c:crosses val="min"/>
        <c:crossBetween val="between"/>
      </c:valAx>
      <c:spPr>
        <a:noFill/>
        <a:ln w="25400">
          <a:noFill/>
        </a:ln>
      </c:spPr>
    </c:plotArea>
    <c:plotVisOnly val="0"/>
    <c:dispBlanksAs val="gap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255813953488372E-2"/>
          <c:y val="4.8552754435107384E-2"/>
          <c:w val="0.9534883720930234"/>
          <c:h val="0.9028944911297854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54.381599999999992</c:v>
                </c:pt>
                <c:pt idx="1">
                  <c:v>55.581800000000001</c:v>
                </c:pt>
                <c:pt idx="2">
                  <c:v>58.2149</c:v>
                </c:pt>
                <c:pt idx="3">
                  <c:v>61.379999999999995</c:v>
                </c:pt>
                <c:pt idx="4">
                  <c:v>66.102299999999985</c:v>
                </c:pt>
                <c:pt idx="5">
                  <c:v>71.709000000000003</c:v>
                </c:pt>
                <c:pt idx="6">
                  <c:v>82.259999999999991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95-4FD4-A4BD-414DEE29304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51.264511427999999</c:v>
                </c:pt>
                <c:pt idx="1">
                  <c:v>53.525531919999999</c:v>
                </c:pt>
                <c:pt idx="2">
                  <c:v>57.384395770999994</c:v>
                </c:pt>
                <c:pt idx="3">
                  <c:v>61.208776200000017</c:v>
                </c:pt>
                <c:pt idx="4">
                  <c:v>66.741923215000028</c:v>
                </c:pt>
                <c:pt idx="5">
                  <c:v>69.009574227000002</c:v>
                </c:pt>
                <c:pt idx="6">
                  <c:v>80.354364839999988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95-4FD4-A4BD-414DEE293044}"/>
            </c:ext>
          </c:extLst>
        </c:ser>
        <c:ser>
          <c:idx val="2"/>
          <c:order val="2"/>
          <c:spPr>
            <a:solidFill>
              <a:srgbClr val="6F8DB9"/>
            </a:solidFill>
            <a:ln>
              <a:noFill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43.334308134000004</c:v>
                </c:pt>
                <c:pt idx="1">
                  <c:v>46.592503782000009</c:v>
                </c:pt>
                <c:pt idx="2">
                  <c:v>50.769161962000013</c:v>
                </c:pt>
                <c:pt idx="3">
                  <c:v>55.66915860000001</c:v>
                </c:pt>
                <c:pt idx="4">
                  <c:v>62.368575016000008</c:v>
                </c:pt>
                <c:pt idx="5">
                  <c:v>64.684445891999999</c:v>
                </c:pt>
                <c:pt idx="6">
                  <c:v>76.054634640000003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95-4FD4-A4BD-414DEE293044}"/>
            </c:ext>
          </c:extLst>
        </c:ser>
        <c:ser>
          <c:idx val="3"/>
          <c:order val="3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Sheet1!$A$4:$G$4</c:f>
              <c:numCache>
                <c:formatCode>General</c:formatCode>
                <c:ptCount val="7"/>
                <c:pt idx="0">
                  <c:v>23.953800000000001</c:v>
                </c:pt>
                <c:pt idx="1">
                  <c:v>25.205700000000004</c:v>
                </c:pt>
                <c:pt idx="2">
                  <c:v>27.472199999999983</c:v>
                </c:pt>
                <c:pt idx="3">
                  <c:v>30.360000000000014</c:v>
                </c:pt>
                <c:pt idx="4">
                  <c:v>33.384999999999991</c:v>
                </c:pt>
                <c:pt idx="5">
                  <c:v>37.884000000000007</c:v>
                </c:pt>
                <c:pt idx="6">
                  <c:v>42.500999999999983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95-4FD4-A4BD-414DEE293044}"/>
            </c:ext>
          </c:extLst>
        </c:ser>
        <c:ser>
          <c:idx val="4"/>
          <c:order val="4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Sheet1!$A$5:$G$5</c:f>
              <c:numCache>
                <c:formatCode>General</c:formatCode>
                <c:ptCount val="7"/>
                <c:pt idx="0">
                  <c:v>11.71792057799999</c:v>
                </c:pt>
                <c:pt idx="1">
                  <c:v>12.573598462000007</c:v>
                </c:pt>
                <c:pt idx="2">
                  <c:v>13.768464867999997</c:v>
                </c:pt>
                <c:pt idx="3">
                  <c:v>14.9816634</c:v>
                </c:pt>
                <c:pt idx="4">
                  <c:v>16.363871413999991</c:v>
                </c:pt>
                <c:pt idx="5">
                  <c:v>14.220966276000015</c:v>
                </c:pt>
                <c:pt idx="6">
                  <c:v>19.729505744999983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95-4FD4-A4BD-414DEE293044}"/>
            </c:ext>
          </c:extLst>
        </c:ser>
        <c:ser>
          <c:idx val="5"/>
          <c:order val="5"/>
          <c:spPr>
            <a:solidFill>
              <a:srgbClr val="DFE5EF"/>
            </a:solidFill>
            <a:ln>
              <a:noFill/>
            </a:ln>
          </c:spPr>
          <c:invertIfNegative val="0"/>
          <c:val>
            <c:numRef>
              <c:f>Sheet1!$A$6:$G$6</c:f>
              <c:numCache>
                <c:formatCode>General</c:formatCode>
                <c:ptCount val="7"/>
                <c:pt idx="0">
                  <c:v>10.421929361999984</c:v>
                </c:pt>
                <c:pt idx="1">
                  <c:v>11.398495801999987</c:v>
                </c:pt>
                <c:pt idx="2">
                  <c:v>12.599444266000008</c:v>
                </c:pt>
                <c:pt idx="3">
                  <c:v>13.978106999999996</c:v>
                </c:pt>
                <c:pt idx="4">
                  <c:v>15.49007245500002</c:v>
                </c:pt>
                <c:pt idx="5">
                  <c:v>13.663281324000025</c:v>
                </c:pt>
                <c:pt idx="6">
                  <c:v>19.238722020000012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95-4FD4-A4BD-414DEE293044}"/>
            </c:ext>
          </c:extLst>
        </c:ser>
        <c:ser>
          <c:idx val="6"/>
          <c:order val="6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Sheet1!$A$7:$G$7</c:f>
              <c:numCache>
                <c:formatCode>General</c:formatCode>
                <c:ptCount val="7"/>
                <c:pt idx="0">
                  <c:v>39.671286563999978</c:v>
                </c:pt>
                <c:pt idx="1">
                  <c:v>41.372099550999991</c:v>
                </c:pt>
                <c:pt idx="2">
                  <c:v>44.508182171999984</c:v>
                </c:pt>
                <c:pt idx="3">
                  <c:v>48.394024800000004</c:v>
                </c:pt>
                <c:pt idx="4">
                  <c:v>52.799399081000004</c:v>
                </c:pt>
                <c:pt idx="5">
                  <c:v>54.900582230999994</c:v>
                </c:pt>
                <c:pt idx="6">
                  <c:v>63.051261749999973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95-4FD4-A4BD-414DEE293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4091840"/>
        <c:axId val="305086048"/>
      </c:barChart>
      <c:catAx>
        <c:axId val="304091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05086048"/>
        <c:crosses val="min"/>
        <c:auto val="0"/>
        <c:lblAlgn val="ctr"/>
        <c:lblOffset val="100"/>
        <c:noMultiLvlLbl val="0"/>
      </c:catAx>
      <c:valAx>
        <c:axId val="305086048"/>
        <c:scaling>
          <c:orientation val="minMax"/>
          <c:max val="383.18948899499992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04091840"/>
        <c:crosses val="min"/>
        <c:crossBetween val="between"/>
      </c:valAx>
    </c:plotArea>
    <c:plotVisOnly val="0"/>
    <c:dispBlanksAs val="gap"/>
    <c:showDLblsOverMax val="1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35190615835778"/>
          <c:y val="5.3224155578300895E-2"/>
          <c:w val="0.6400293255131968"/>
          <c:h val="0.8935516888433982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33-4314-B52D-3D6E8B0D9CC0}"/>
              </c:ext>
            </c:extLst>
          </c:dPt>
          <c:dPt>
            <c:idx val="1"/>
            <c:bubble3D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33-4314-B52D-3D6E8B0D9CC0}"/>
              </c:ext>
            </c:extLst>
          </c:dPt>
          <c:dPt>
            <c:idx val="2"/>
            <c:bubble3D val="0"/>
            <c:spPr>
              <a:solidFill>
                <a:srgbClr val="E9EAE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33-4314-B52D-3D6E8B0D9CC0}"/>
              </c:ext>
            </c:extLst>
          </c:dPt>
          <c:dLbls>
            <c:dLbl>
              <c:idx val="0"/>
              <c:layout>
                <c:manualLayout>
                  <c:x val="7.5513196480938433E-2"/>
                  <c:y val="5.52712384851586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33-4314-B52D-3D6E8B0D9CC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8.9442815249266866E-2"/>
                  <c:y val="-1.740020470829068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33-4314-B52D-3D6E8B0D9CC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3.0058651026392966E-2"/>
                  <c:y val="-0.1269191402251791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33-4314-B52D-3D6E8B0D9CC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33-4314-B52D-3D6E8B0D9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zero"/>
    <c:showDLblsOverMax val="1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384813384813385E-2"/>
          <c:y val="2.3636363636363639E-2"/>
          <c:w val="0.97323037323037331"/>
          <c:h val="0.9527272727272728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3CA-448E-BA27-CA8521D07A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A-448E-BA27-CA8521D07AE6}"/>
              </c:ext>
            </c:extLst>
          </c:dPt>
          <c:dLbls>
            <c:dLbl>
              <c:idx val="0"/>
              <c:layout>
                <c:manualLayout>
                  <c:x val="0"/>
                  <c:y val="-5.181818181818183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CA-448E-BA27-CA8521D07A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8.9</c:v>
                </c:pt>
                <c:pt idx="1">
                  <c:v>8.9</c:v>
                </c:pt>
                <c:pt idx="2">
                  <c:v>14.9</c:v>
                </c:pt>
                <c:pt idx="3">
                  <c:v>24.9</c:v>
                </c:pt>
                <c:pt idx="4">
                  <c:v>50.439710444674247</c:v>
                </c:pt>
                <c:pt idx="5">
                  <c:v>100.43971044467426</c:v>
                </c:pt>
                <c:pt idx="6">
                  <c:v>159.43971044467423</c:v>
                </c:pt>
                <c:pt idx="7">
                  <c:v>225.43971044467423</c:v>
                </c:pt>
                <c:pt idx="8">
                  <c:v>330.43971044467412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CA-448E-BA27-CA8521D07AE6}"/>
            </c:ext>
          </c:extLst>
        </c:ser>
        <c:ser>
          <c:idx val="1"/>
          <c:order val="1"/>
          <c:spPr>
            <a:solidFill>
              <a:srgbClr val="6F8DB9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CA-448E-BA27-CA8521D07AE6}"/>
              </c:ext>
            </c:extLst>
          </c:dPt>
          <c:dPt>
            <c:idx val="5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3CA-448E-BA27-CA8521D07AE6}"/>
              </c:ext>
            </c:extLst>
          </c:dPt>
          <c:dPt>
            <c:idx val="6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CA-448E-BA27-CA8521D07AE6}"/>
              </c:ext>
            </c:extLst>
          </c:dPt>
          <c:dPt>
            <c:idx val="7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3CA-448E-BA27-CA8521D07AE6}"/>
              </c:ext>
            </c:extLst>
          </c:dPt>
          <c:dLbls>
            <c:dLbl>
              <c:idx val="4"/>
              <c:layout>
                <c:manualLayout>
                  <c:x val="0"/>
                  <c:y val="1.36363636363636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CA-448E-BA27-CA8521D07A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1.36363636363636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CA-448E-BA27-CA8521D07A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0"/>
                  <c:y val="1.36363636363636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CA-448E-BA27-CA8521D07A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layout>
                <c:manualLayout>
                  <c:x val="0"/>
                  <c:y val="1.36363636363636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CA-448E-BA27-CA8521D07A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Sheet1!$A$2:$I$2</c:f>
              <c:numCache>
                <c:formatCode>General</c:formatCode>
                <c:ptCount val="9"/>
                <c:pt idx="1">
                  <c:v>6</c:v>
                </c:pt>
                <c:pt idx="2">
                  <c:v>10.000000000000002</c:v>
                </c:pt>
                <c:pt idx="3">
                  <c:v>25.539710444674242</c:v>
                </c:pt>
                <c:pt idx="4">
                  <c:v>50.000000000000007</c:v>
                </c:pt>
                <c:pt idx="5">
                  <c:v>58.999999999999993</c:v>
                </c:pt>
                <c:pt idx="6">
                  <c:v>66</c:v>
                </c:pt>
                <c:pt idx="7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CA-448E-BA27-CA8521D07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3468784"/>
        <c:axId val="303468224"/>
      </c:barChart>
      <c:catAx>
        <c:axId val="303468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03468224"/>
        <c:crosses val="min"/>
        <c:auto val="0"/>
        <c:lblAlgn val="ctr"/>
        <c:lblOffset val="100"/>
        <c:noMultiLvlLbl val="0"/>
      </c:catAx>
      <c:valAx>
        <c:axId val="303468224"/>
        <c:scaling>
          <c:orientation val="minMax"/>
          <c:max val="330.43971044467412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03468784"/>
        <c:crosses val="min"/>
        <c:crossBetween val="between"/>
      </c:valAx>
    </c:plotArea>
    <c:plotVisOnly val="0"/>
    <c:dispBlanksAs val="gap"/>
    <c:showDLblsOverMax val="1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5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06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3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47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440035-7167-49BE-A096-F00C4EC2A06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57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FDCC67-C5B1-432A-BD1C-70D4A067572B}" type="slidenum">
              <a:rPr lang="en-GB" altLang="ru-RU"/>
              <a:pPr/>
              <a:t>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8354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0096EA-F491-485E-9950-05098356D507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64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3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1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1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DD5322D-18EE-4767-98F8-797CAD90D909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753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1A6DA759-5F18-4BE0-8030-08E6E0B4E804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034C10E3-4B2A-4D26-9CDF-8045FBD6F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ED5CB5A-577A-47CE-A77B-9EC92E483346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2893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F0B855EB-62CE-4CBC-BD1D-F7543E39A6A2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  <p:sldLayoutId id="214748378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2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84" Type="http://schemas.openxmlformats.org/officeDocument/2006/relationships/tags" Target="../tags/tag86.xml"/><Relationship Id="rId89" Type="http://schemas.openxmlformats.org/officeDocument/2006/relationships/tags" Target="../tags/tag91.xml"/><Relationship Id="rId16" Type="http://schemas.openxmlformats.org/officeDocument/2006/relationships/tags" Target="../tags/tag18.xml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74" Type="http://schemas.openxmlformats.org/officeDocument/2006/relationships/tags" Target="../tags/tag76.xml"/><Relationship Id="rId79" Type="http://schemas.openxmlformats.org/officeDocument/2006/relationships/tags" Target="../tags/tag81.xml"/><Relationship Id="rId102" Type="http://schemas.openxmlformats.org/officeDocument/2006/relationships/image" Target="../media/image12.png"/><Relationship Id="rId5" Type="http://schemas.openxmlformats.org/officeDocument/2006/relationships/tags" Target="../tags/tag7.xml"/><Relationship Id="rId90" Type="http://schemas.openxmlformats.org/officeDocument/2006/relationships/tags" Target="../tags/tag92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80" Type="http://schemas.openxmlformats.org/officeDocument/2006/relationships/tags" Target="../tags/tag82.xml"/><Relationship Id="rId85" Type="http://schemas.openxmlformats.org/officeDocument/2006/relationships/tags" Target="../tags/tag87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103" Type="http://schemas.openxmlformats.org/officeDocument/2006/relationships/image" Target="../media/image13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91" Type="http://schemas.openxmlformats.org/officeDocument/2006/relationships/tags" Target="../tags/tag93.xml"/><Relationship Id="rId96" Type="http://schemas.openxmlformats.org/officeDocument/2006/relationships/notesSlide" Target="../notesSlides/notesSlide3.xml"/><Relationship Id="rId1" Type="http://schemas.openxmlformats.org/officeDocument/2006/relationships/vmlDrawing" Target="../drawings/vmlDrawing4.v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94" Type="http://schemas.openxmlformats.org/officeDocument/2006/relationships/tags" Target="../tags/tag96.xml"/><Relationship Id="rId99" Type="http://schemas.openxmlformats.org/officeDocument/2006/relationships/chart" Target="../charts/chart1.xml"/><Relationship Id="rId101" Type="http://schemas.openxmlformats.org/officeDocument/2006/relationships/chart" Target="../charts/char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oleObject" Target="../embeddings/oleObject4.bin"/><Relationship Id="rId104" Type="http://schemas.openxmlformats.org/officeDocument/2006/relationships/image" Target="../media/image11.png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Relationship Id="rId87" Type="http://schemas.openxmlformats.org/officeDocument/2006/relationships/tags" Target="../tags/tag89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56" Type="http://schemas.openxmlformats.org/officeDocument/2006/relationships/tags" Target="../tags/tag58.xml"/><Relationship Id="rId77" Type="http://schemas.openxmlformats.org/officeDocument/2006/relationships/tags" Target="../tags/tag79.xml"/><Relationship Id="rId100" Type="http://schemas.openxmlformats.org/officeDocument/2006/relationships/chart" Target="../charts/chart2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93" Type="http://schemas.openxmlformats.org/officeDocument/2006/relationships/tags" Target="../tags/tag95.xml"/><Relationship Id="rId98" Type="http://schemas.openxmlformats.org/officeDocument/2006/relationships/image" Target="../media/image14.emf"/><Relationship Id="rId3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8.xml"/><Relationship Id="rId7" Type="http://schemas.openxmlformats.org/officeDocument/2006/relationships/image" Target="../media/image15.emf"/><Relationship Id="rId2" Type="http://schemas.openxmlformats.org/officeDocument/2006/relationships/tags" Target="../tags/tag9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image" Target="../media/image17.png"/><Relationship Id="rId21" Type="http://schemas.openxmlformats.org/officeDocument/2006/relationships/tags" Target="../tags/tag118.xml"/><Relationship Id="rId34" Type="http://schemas.openxmlformats.org/officeDocument/2006/relationships/oleObject" Target="../embeddings/oleObject6.bin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notesSlide" Target="../notesSlides/notesSlide5.xml"/><Relationship Id="rId38" Type="http://schemas.openxmlformats.org/officeDocument/2006/relationships/image" Target="../media/image16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slideLayout" Target="../slideLayouts/slideLayout2.xml"/><Relationship Id="rId37" Type="http://schemas.openxmlformats.org/officeDocument/2006/relationships/hyperlink" Target="http://www.rusecounion.ru/sites/default/files/2%20Status2016_decom-rw-snf-Russia_RUS_0.pdf" TargetMode="External"/><Relationship Id="rId40" Type="http://schemas.openxmlformats.org/officeDocument/2006/relationships/image" Target="../media/image11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chart" Target="../charts/chart4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image" Target="../media/image14.emf"/><Relationship Id="rId8" Type="http://schemas.openxmlformats.org/officeDocument/2006/relationships/tags" Target="../tags/tag105.xml"/><Relationship Id="rId3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507069"/>
            <a:ext cx="7344816" cy="1112705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Чебышов С.Б., Белкин Д.Ю., Черкашин И.И., Гордеев А.С.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АО «СНИИП», АО «РАСУ»</a:t>
            </a:r>
          </a:p>
          <a:p>
            <a:pPr lvl="0">
              <a:spcBef>
                <a:spcPct val="0"/>
              </a:spcBef>
            </a:pPr>
            <a:endParaRPr lang="ru-RU" sz="1600" dirty="0">
              <a:solidFill>
                <a:srgbClr val="002060"/>
              </a:solidFill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Москва, 2022г. МИФИ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555" y="1638027"/>
            <a:ext cx="8102314" cy="158417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r>
              <a:rPr lang="ru-RU" sz="2400" b="1" dirty="0">
                <a:solidFill>
                  <a:srgbClr val="002060"/>
                </a:solidFill>
              </a:rPr>
              <a:t>Ядерное приборостроение – направления развития на период до 2030 года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653472"/>
            <a:ext cx="5472608" cy="56605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ts val="600"/>
              </a:spcBef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703"/>
            <a:ext cx="2915816" cy="920692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56119" y="38702"/>
            <a:ext cx="6330652" cy="319146"/>
          </a:xfrm>
        </p:spPr>
        <p:txBody>
          <a:bodyPr/>
          <a:lstStyle/>
          <a:p>
            <a:pPr algn="ctr"/>
            <a:r>
              <a:rPr lang="ru-RU" altLang="ru-RU" sz="1600" dirty="0" smtClean="0">
                <a:solidFill>
                  <a:srgbClr val="002060"/>
                </a:solidFill>
                <a:latin typeface="+mn-lt"/>
              </a:rPr>
              <a:t>Ядерные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информационно - измерительные технологии (ЯИИТ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</a:rPr>
              <a:t>)</a:t>
            </a:r>
            <a:endParaRPr lang="ru-RU" sz="1600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07504" y="485899"/>
            <a:ext cx="676875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+mn-lt"/>
              </a:rPr>
              <a:t>ЯИИТ представляет собой </a:t>
            </a:r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совокупность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норм и правил,  алгоритмов, методов и способов создания аппаратных и программных средств формирования измерительной информации, которая позволяет накапливать новые знания об объекте для эффективного управления технологическим процессом и обеспечения безопасности объекта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156228" y="3795606"/>
            <a:ext cx="676875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</a:rPr>
              <a:t>Методология </a:t>
            </a:r>
            <a:r>
              <a:rPr lang="ru-RU" altLang="ru-RU" sz="1200" b="1" dirty="0">
                <a:solidFill>
                  <a:srgbClr val="002060"/>
                </a:solidFill>
              </a:rPr>
              <a:t>ЯИИТ</a:t>
            </a:r>
          </a:p>
        </p:txBody>
      </p:sp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163007" y="4057450"/>
            <a:ext cx="7366561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Разработка объектно-ориентированных ЯИИТ должна начинаться </a:t>
            </a: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одновременно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 с началом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работ по проектированию новых или модернизации действующих объектов ядерных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технологий;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протяжении жизненного цикла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объекта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ядерных технологий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должна выполняться систематическая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оценка соответствия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применяемых измерительных технологий актуальным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требованиям;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820628" y="1613826"/>
            <a:ext cx="5104724" cy="1725829"/>
            <a:chOff x="1553447" y="1432553"/>
            <a:chExt cx="6817179" cy="1981629"/>
          </a:xfrm>
        </p:grpSpPr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2150820" y="2422734"/>
              <a:ext cx="4108888" cy="3477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Аппаратно-программные средства</a:t>
              </a:r>
              <a:endParaRPr lang="ru-RU" altLang="ru-RU" sz="12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2157265" y="1432553"/>
              <a:ext cx="4102443" cy="3315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Методы и способы выполнения измерений</a:t>
              </a:r>
              <a:endParaRPr lang="ru-RU" altLang="ru-RU" sz="12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2150820" y="1907242"/>
              <a:ext cx="4108888" cy="34290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Алгоритмы измерений</a:t>
              </a:r>
              <a:endParaRPr lang="ru-RU" altLang="ru-RU" sz="120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2155012" y="2932750"/>
              <a:ext cx="4104696" cy="48143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Получение, сбор и обработка </a:t>
              </a:r>
              <a:r>
                <a:rPr lang="ru-RU" altLang="ru-RU" sz="1200" dirty="0" smtClean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измерительной </a:t>
              </a:r>
              <a:r>
                <a:rPr lang="ru-RU" altLang="ru-RU" sz="12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информации</a:t>
              </a:r>
              <a:endParaRPr lang="ru-RU" altLang="ru-RU" sz="12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5" name="AutoShape 58"/>
            <p:cNvSpPr>
              <a:spLocks noChangeArrowheads="1"/>
            </p:cNvSpPr>
            <p:nvPr/>
          </p:nvSpPr>
          <p:spPr bwMode="auto">
            <a:xfrm>
              <a:off x="1553447" y="2179847"/>
              <a:ext cx="405045" cy="4857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AutoShape 59"/>
            <p:cNvSpPr>
              <a:spLocks/>
            </p:cNvSpPr>
            <p:nvPr/>
          </p:nvSpPr>
          <p:spPr bwMode="auto">
            <a:xfrm>
              <a:off x="2004864" y="1432554"/>
              <a:ext cx="111656" cy="1981628"/>
            </a:xfrm>
            <a:prstGeom prst="leftBrace">
              <a:avLst>
                <a:gd name="adj1" fmla="val 3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2060"/>
                </a:solidFill>
              </a:endParaRPr>
            </a:p>
          </p:txBody>
        </p:sp>
        <p:sp>
          <p:nvSpPr>
            <p:cNvPr id="17" name="AutoShape 61"/>
            <p:cNvSpPr>
              <a:spLocks noChangeArrowheads="1"/>
            </p:cNvSpPr>
            <p:nvPr/>
          </p:nvSpPr>
          <p:spPr bwMode="auto">
            <a:xfrm>
              <a:off x="6564768" y="2179847"/>
              <a:ext cx="324036" cy="48577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AutoShape 62"/>
            <p:cNvSpPr>
              <a:spLocks noChangeArrowheads="1"/>
            </p:cNvSpPr>
            <p:nvPr/>
          </p:nvSpPr>
          <p:spPr bwMode="auto">
            <a:xfrm rot="5400000">
              <a:off x="7921910" y="2891949"/>
              <a:ext cx="381000" cy="51643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59435" y="1914889"/>
            <a:ext cx="1604253" cy="1060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Нормативные требования и правила выполнения радиационных измерений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5885002" y="2016950"/>
            <a:ext cx="1693995" cy="861691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Ядерные информационно - измерительные технологии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AutoShape 59"/>
          <p:cNvSpPr>
            <a:spLocks/>
          </p:cNvSpPr>
          <p:nvPr/>
        </p:nvSpPr>
        <p:spPr bwMode="auto">
          <a:xfrm flipH="1">
            <a:off x="5397255" y="1595809"/>
            <a:ext cx="106622" cy="1766453"/>
          </a:xfrm>
          <a:prstGeom prst="leftBrace">
            <a:avLst>
              <a:gd name="adj1" fmla="val 333333"/>
              <a:gd name="adj2" fmla="val 5049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543866" y="3312141"/>
            <a:ext cx="2285809" cy="500562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  <a:latin typeface="+mn-lt"/>
                <a:cs typeface="Times New Roman" pitchFamily="18" charset="0"/>
              </a:rPr>
              <a:t>Формирование базы знаний об объекте контроля (измерения)</a:t>
            </a:r>
            <a:endParaRPr lang="ru-RU" altLang="ru-RU" sz="120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7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95536" y="-156206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79119" y="280557"/>
            <a:ext cx="7560841" cy="341883"/>
          </a:xfrm>
        </p:spPr>
        <p:txBody>
          <a:bodyPr/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+mn-lt"/>
              </a:rPr>
              <a:t>Научно-технические направления развития ядерного приборостроения.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5000" y="858348"/>
            <a:ext cx="8205432" cy="3970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Расширение </a:t>
            </a:r>
            <a:r>
              <a:rPr lang="ru-RU" altLang="ru-RU" sz="1200" b="1" dirty="0">
                <a:solidFill>
                  <a:srgbClr val="FF0000"/>
                </a:solidFill>
                <a:latin typeface="+mn-lt"/>
              </a:rPr>
              <a:t>функциональных </a:t>
            </a: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возможностей </a:t>
            </a:r>
            <a:endParaRPr lang="ru-RU" altLang="ru-RU" sz="1200" dirty="0">
              <a:latin typeface="+mn-lt"/>
            </a:endParaRPr>
          </a:p>
          <a:p>
            <a:pPr algn="just" eaLnBrk="1" hangingPunct="1"/>
            <a:r>
              <a:rPr lang="ru-RU" altLang="ru-RU" sz="1200" dirty="0" smtClean="0">
                <a:latin typeface="+mn-lt"/>
              </a:rPr>
              <a:t>●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повышения уровня диагностики процессов и оборудования ядерных технологий;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●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выявления на ранних стадиях критичных аномалий и предаварийных состояний;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●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прогнозирование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возникновения/развития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аварийной ситуации и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формирование рекомендаций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по </a:t>
            </a:r>
            <a:endParaRPr lang="ru-RU" altLang="ru-RU" sz="12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проведению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противоаварийных мероприятий.</a:t>
            </a:r>
          </a:p>
          <a:p>
            <a:pPr algn="just" eaLnBrk="1" hangingPunct="1"/>
            <a:endParaRPr lang="ru-RU" altLang="ru-RU" sz="1200" dirty="0">
              <a:latin typeface="+mn-lt"/>
            </a:endParaRPr>
          </a:p>
          <a:p>
            <a:pPr algn="just" eaLnBrk="1" hangingPunct="1"/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Повышение «интеллекта» </a:t>
            </a:r>
          </a:p>
          <a:p>
            <a:pPr algn="just" eaLnBrk="1" hangingPunct="1"/>
            <a:r>
              <a:rPr lang="ru-RU" altLang="ru-RU" sz="1200" dirty="0" smtClean="0">
                <a:latin typeface="+mn-lt"/>
              </a:rPr>
              <a:t>●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сохранение требуемого объема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измерений при частичных отказах аппаратуры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●глубокая диагностика аппаратуры (90-99%);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●адаптивное изменение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состава и числа измерительных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каналов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в процессе работы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аппаратуры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на объекте;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●изменение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параметров измерительных и управляющих каналов в условиях функционирования объекта, </a:t>
            </a:r>
            <a:endParaRPr lang="ru-RU" altLang="ru-RU" sz="12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том числе в аварийных условиях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 eaLnBrk="1" hangingPunct="1"/>
            <a:endParaRPr lang="ru-RU" altLang="ru-RU" sz="1200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Новые технологии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</a:rPr>
              <a:t>●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р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азработка сквозного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цифрового процесса «Разработка» с интегрированием модулей: «Физика» – 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Ядерная электроника» – «Конструирование» – «Моделирование» – « Метрология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–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Испытания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» - «Архив» – 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Анализ эксплуатации» – «Улучшения/модернизация-НИОКР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»;</a:t>
            </a:r>
            <a:endParaRPr lang="en-US" sz="12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</a:rPr>
              <a:t>●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решение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задач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моделирования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детекторов, блоков и устройств детектирования, </a:t>
            </a:r>
            <a:r>
              <a:rPr lang="ru-RU" sz="1200" dirty="0" err="1">
                <a:solidFill>
                  <a:srgbClr val="002060"/>
                </a:solidFill>
                <a:latin typeface="+mn-lt"/>
              </a:rPr>
              <a:t>пробоотборных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 трактов;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</a:rPr>
              <a:t>●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разработка прикладных решений для реализации методов цифровой обработки сигналов детекторов </a:t>
            </a:r>
          </a:p>
          <a:p>
            <a:pPr algn="just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различного типа и их идентификации  в режиме реального времени.</a:t>
            </a:r>
            <a:endParaRPr lang="ru-RU" altLang="ru-RU" sz="1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926059"/>
            <a:ext cx="7093408" cy="244827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endParaRPr lang="ru-RU" sz="4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r>
              <a:rPr lang="ru-RU" sz="41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</a:p>
          <a:p>
            <a:pPr algn="ctr">
              <a:lnSpc>
                <a:spcPts val="3780"/>
              </a:lnSpc>
            </a:pPr>
            <a:endParaRPr lang="ru-RU" sz="41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r>
              <a:rPr lang="ru-RU" sz="41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С Юбилеем</a:t>
            </a:r>
          </a:p>
          <a:p>
            <a:pPr algn="ctr">
              <a:lnSpc>
                <a:spcPts val="3780"/>
              </a:lnSpc>
            </a:pPr>
            <a:endParaRPr lang="ru-RU" sz="41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r>
              <a:rPr lang="ru-RU" sz="41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Глубокоуважаемый</a:t>
            </a:r>
          </a:p>
          <a:p>
            <a:pPr algn="ctr">
              <a:lnSpc>
                <a:spcPts val="3780"/>
              </a:lnSpc>
            </a:pPr>
            <a:r>
              <a:rPr lang="ru-RU" sz="41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>
              <a:lnSpc>
                <a:spcPts val="3780"/>
              </a:lnSpc>
            </a:pPr>
            <a:r>
              <a:rPr lang="ru-RU" sz="41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Юрий Николаевич!</a:t>
            </a:r>
          </a:p>
          <a:p>
            <a:pPr algn="ctr">
              <a:lnSpc>
                <a:spcPts val="3780"/>
              </a:lnSpc>
            </a:pPr>
            <a:endParaRPr lang="ru-RU" sz="41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endParaRPr lang="ru-RU" sz="41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578518"/>
            <a:ext cx="748883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Times New Roman" panose="02020603050405020304" pitchFamily="18" charset="0"/>
              </a:rPr>
              <a:t>Успешное развитие отечественной атомной промышленности, науки и техники стало возможным во многом благодаря тому, что в стране практически одновременно были начаты работы как по созданию новейших технологий и уникального оборудования, так и по их оснащению принципиально новыми приборными средствами.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87100"/>
            <a:ext cx="748883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Times New Roman" panose="02020603050405020304" pitchFamily="18" charset="0"/>
              </a:rPr>
              <a:t>Область деятельности по разработке и практическому применению приборов для измерения ионизирующих излучений получила самостоятельное наименование – </a:t>
            </a:r>
            <a:r>
              <a:rPr lang="ru-RU" sz="1600" b="1" dirty="0">
                <a:ea typeface="Times New Roman" panose="02020603050405020304" pitchFamily="18" charset="0"/>
              </a:rPr>
              <a:t>ядерное приборостроение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3780"/>
            <a:ext cx="748883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статье «Когда Россия будет иметь атомную бомбу?», опубликованной в журнале </a:t>
            </a:r>
            <a:r>
              <a:rPr lang="en-US" sz="1600" dirty="0" smtClean="0"/>
              <a:t>Look </a:t>
            </a:r>
            <a:r>
              <a:rPr lang="ru-RU" sz="1600" dirty="0" smtClean="0"/>
              <a:t>в 1947г., американские эксперты писали: «Русской промышленности недостает тонкости и это является огромным препятствием в изготовлении атомных бомб… Для недавно индустриализованной России легче освоить производство громоздкого оборудования, чем овладеть тонким механическим мастерством, необходимым для изготовления таких точных устройств, как, например, радиоаппаратура».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80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1463" y="-19049"/>
            <a:ext cx="7632700" cy="338196"/>
          </a:xfrm>
        </p:spPr>
        <p:txBody>
          <a:bodyPr/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+mn-lt"/>
              </a:rPr>
              <a:t>Этапы трансформации отраслевого Ядерного приборостроения</a:t>
            </a:r>
          </a:p>
        </p:txBody>
      </p:sp>
      <p:sp>
        <p:nvSpPr>
          <p:cNvPr id="8" name="Текст 4"/>
          <p:cNvSpPr>
            <a:spLocks noGrp="1"/>
          </p:cNvSpPr>
          <p:nvPr/>
        </p:nvSpPr>
        <p:spPr bwMode="auto">
          <a:xfrm>
            <a:off x="37408" y="629915"/>
            <a:ext cx="1726279" cy="568526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36513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1945-1952 гг.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 Лабораторные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приборы </a:t>
            </a:r>
            <a:endParaRPr lang="ru-RU" sz="12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9" name="Текст 4"/>
          <p:cNvSpPr>
            <a:spLocks noGrp="1"/>
          </p:cNvSpPr>
          <p:nvPr/>
        </p:nvSpPr>
        <p:spPr bwMode="auto">
          <a:xfrm>
            <a:off x="1625470" y="482709"/>
            <a:ext cx="2343464" cy="867285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36513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1952- 2000 гг. - Создание и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функционирование 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Отечественной системы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ядерного приборостроения</a:t>
            </a:r>
          </a:p>
        </p:txBody>
      </p:sp>
      <p:sp>
        <p:nvSpPr>
          <p:cNvPr id="10" name="Текст 4"/>
          <p:cNvSpPr>
            <a:spLocks noGrp="1"/>
          </p:cNvSpPr>
          <p:nvPr/>
        </p:nvSpPr>
        <p:spPr bwMode="auto">
          <a:xfrm>
            <a:off x="3965362" y="629915"/>
            <a:ext cx="1902782" cy="648072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36513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1990 - 2012 гг.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Дезинтеграция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отраслевого 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приборостроения</a:t>
            </a:r>
            <a:endParaRPr lang="ru-RU" sz="12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1" name="Текст 4"/>
          <p:cNvSpPr>
            <a:spLocks noGrp="1"/>
          </p:cNvSpPr>
          <p:nvPr/>
        </p:nvSpPr>
        <p:spPr bwMode="auto">
          <a:xfrm>
            <a:off x="5859874" y="700451"/>
            <a:ext cx="2195512" cy="431800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36513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2020 г.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Консолидация компетенций </a:t>
            </a:r>
          </a:p>
          <a:p>
            <a:pPr marL="0" indent="0" algn="ctr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на базе РАСУ</a:t>
            </a:r>
            <a:endParaRPr lang="ru-RU" sz="12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09" y="1422003"/>
            <a:ext cx="1438248" cy="2215991"/>
          </a:xfrm>
          <a:prstGeom prst="rect">
            <a:avLst/>
          </a:prstGeom>
          <a:noFill/>
          <a:ln>
            <a:solidFill>
              <a:srgbClr val="002060"/>
            </a:solidFill>
          </a:ln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eaLnBrk="0" hangingPunct="0"/>
            <a:lvl2pPr marL="36000" lvl="1" indent="0" algn="ctr" eaLnBrk="1" hangingPunct="1">
              <a:spcBef>
                <a:spcPts val="300"/>
              </a:spcBef>
              <a:spcAft>
                <a:spcPts val="200"/>
              </a:spcAft>
              <a:buClr>
                <a:srgbClr val="00338D"/>
              </a:buClr>
              <a:buSzPct val="125000"/>
              <a:tabLst>
                <a:tab pos="1719263" algn="l"/>
              </a:tabLst>
              <a:defRPr sz="1200" b="1">
                <a:solidFill>
                  <a:schemeClr val="accent6">
                    <a:lumMod val="50000"/>
                  </a:schemeClr>
                </a:solidFill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Первые серийные приборы лабораторного производства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Подготовительный </a:t>
            </a:r>
            <a:r>
              <a:rPr lang="ru-RU" sz="1200" dirty="0">
                <a:solidFill>
                  <a:srgbClr val="002060"/>
                </a:solidFill>
              </a:rPr>
              <a:t>этап создания научно-промышленной базы отечественного ядерного приборостроения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5470" y="1441393"/>
            <a:ext cx="2087562" cy="2954655"/>
          </a:xfrm>
          <a:prstGeom prst="rect">
            <a:avLst/>
          </a:prstGeom>
          <a:noFill/>
          <a:ln>
            <a:solidFill>
              <a:srgbClr val="002060"/>
            </a:solidFill>
          </a:ln>
          <a:extLst/>
        </p:spPr>
        <p:txBody>
          <a:bodyPr lIns="0" tIns="0" rIns="0" bIns="0">
            <a:spAutoFit/>
          </a:bodyPr>
          <a:lstStyle>
            <a:defPPr>
              <a:defRPr lang="ru-RU"/>
            </a:defPPr>
            <a:lvl1pPr eaLnBrk="0" hangingPunct="0"/>
            <a:lvl2pPr marL="36000" lvl="1" indent="0" algn="ctr" eaLnBrk="1" hangingPunct="1">
              <a:spcBef>
                <a:spcPts val="300"/>
              </a:spcBef>
              <a:spcAft>
                <a:spcPts val="200"/>
              </a:spcAft>
              <a:buClr>
                <a:srgbClr val="00338D"/>
              </a:buClr>
              <a:buSzPct val="125000"/>
              <a:tabLst>
                <a:tab pos="1719263" algn="l"/>
              </a:tabLst>
              <a:defRPr sz="1200" b="1">
                <a:solidFill>
                  <a:schemeClr val="accent6">
                    <a:lumMod val="50000"/>
                  </a:schemeClr>
                </a:solidFill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Создание и развитие отраслевой научно-производственной базы ядерного приборостроения 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Формирование компетенций на базе отраслевых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предприятий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Было создано 3 НИИ: СНИИП (1952), ВНИИРТ (НИИТФА) (1960), РНИИРП (1966) и 5 серийных заводов: СИГНАЛ (Обнинск,1970), ТЕНЗОР (Дубна, 1974г.), Электрон (Желтые Воды, УССР, 1970г.), Импульс (Пятигорск, 1963г.)., Балтиец (Нарва, 1966г.)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7884" y="1441393"/>
            <a:ext cx="1988252" cy="1477328"/>
          </a:xfrm>
          <a:prstGeom prst="rect">
            <a:avLst/>
          </a:prstGeom>
          <a:noFill/>
          <a:ln>
            <a:solidFill>
              <a:srgbClr val="002060"/>
            </a:solidFill>
          </a:ln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eaLnBrk="0" hangingPunct="0"/>
            <a:lvl2pPr marL="36000" lvl="1" indent="0" algn="ctr" eaLnBrk="1" hangingPunct="1">
              <a:spcBef>
                <a:spcPts val="300"/>
              </a:spcBef>
              <a:spcAft>
                <a:spcPts val="200"/>
              </a:spcAft>
              <a:buClr>
                <a:srgbClr val="00338D"/>
              </a:buClr>
              <a:buSzPct val="125000"/>
              <a:tabLst>
                <a:tab pos="1719263" algn="l"/>
              </a:tabLst>
              <a:defRPr sz="1200" b="1">
                <a:solidFill>
                  <a:schemeClr val="accent6">
                    <a:lumMod val="50000"/>
                  </a:schemeClr>
                </a:solidFill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Резкое снижение </a:t>
            </a:r>
            <a:r>
              <a:rPr lang="ru-RU" sz="1200" dirty="0">
                <a:solidFill>
                  <a:srgbClr val="002060"/>
                </a:solidFill>
              </a:rPr>
              <a:t>отраслевого заказа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</a:rPr>
              <a:t>Практически полное прекращение инвестиций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</a:rPr>
              <a:t>Дезинтеграция ядерного приборостроения, выход отдельных предприятий из </a:t>
            </a:r>
            <a:r>
              <a:rPr lang="ru-RU" sz="1200" dirty="0" smtClean="0">
                <a:solidFill>
                  <a:srgbClr val="002060"/>
                </a:solidFill>
              </a:rPr>
              <a:t>отрасли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6962" y="1441393"/>
            <a:ext cx="2049463" cy="1354217"/>
          </a:xfrm>
          <a:prstGeom prst="rect">
            <a:avLst/>
          </a:prstGeom>
          <a:noFill/>
          <a:ln>
            <a:solidFill>
              <a:srgbClr val="002060"/>
            </a:solidFill>
          </a:ln>
          <a:extLst/>
        </p:spPr>
        <p:txBody>
          <a:bodyPr lIns="0" tIns="0" rIns="0" bIns="0">
            <a:spAutoFit/>
          </a:bodyPr>
          <a:lstStyle>
            <a:defPPr>
              <a:defRPr lang="ru-RU"/>
            </a:defPPr>
            <a:lvl1pPr eaLnBrk="0" hangingPunct="0"/>
            <a:lvl2pPr marL="36000" lvl="1" indent="0" algn="ctr" eaLnBrk="1" hangingPunct="1">
              <a:spcBef>
                <a:spcPts val="300"/>
              </a:spcBef>
              <a:spcAft>
                <a:spcPts val="200"/>
              </a:spcAft>
              <a:buClr>
                <a:srgbClr val="00338D"/>
              </a:buClr>
              <a:buSzPct val="125000"/>
              <a:tabLst>
                <a:tab pos="1719263" algn="l"/>
              </a:tabLst>
              <a:defRPr sz="1200" b="1">
                <a:solidFill>
                  <a:schemeClr val="accent6">
                    <a:lumMod val="50000"/>
                  </a:schemeClr>
                </a:solidFill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rgbClr val="002060"/>
                </a:solidFill>
              </a:rPr>
              <a:t>Консолидация отраслевого «приборного» заказа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rgbClr val="002060"/>
                </a:solidFill>
              </a:rPr>
              <a:t>Сформированная стратегия развития на длительный период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rgbClr val="002060"/>
                </a:solidFill>
              </a:rPr>
              <a:t> Доступность инвестиций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rgbClr val="002060"/>
                </a:solidFill>
              </a:rPr>
              <a:t>Формирование согласованной научно-технической политики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1018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Слайд think-cell" r:id="rId97" imgW="360" imgH="360" progId="TCLayout.ActiveDocument.1">
                  <p:embed/>
                </p:oleObj>
              </mc:Choice>
              <mc:Fallback>
                <p:oleObj name="Слайд think-cell" r:id="rId9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018" y="1192"/>
                        <a:ext cx="1191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1139825" y="0"/>
            <a:ext cx="119173" cy="119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751" dirty="0"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6117" y="3040517"/>
            <a:ext cx="4036323" cy="1323439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/>
              <a:t>Мировой рынок:</a:t>
            </a:r>
          </a:p>
          <a:p>
            <a:pPr marL="128708" indent="-128708"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рынок сформирован. Структурных изменений не предполагается</a:t>
            </a:r>
          </a:p>
          <a:p>
            <a:pPr marL="128708" indent="-128708"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целевой сегмент для бизнеса ЯП– энергетика</a:t>
            </a:r>
          </a:p>
          <a:p>
            <a:pPr>
              <a:defRPr/>
            </a:pPr>
            <a:r>
              <a:rPr lang="ru-RU" sz="1000" b="1" dirty="0"/>
              <a:t>Российский рынок:</a:t>
            </a:r>
          </a:p>
          <a:p>
            <a:pPr marL="128708" indent="-128708"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Ключевыми драйверами рынка являются масштабные проекты (преимущественно отраслевые): программа развития и модернизации атомной отрасли, крупные научные проекты, а также модернизация лабораторного оборудования </a:t>
            </a:r>
          </a:p>
        </p:txBody>
      </p:sp>
      <p:sp>
        <p:nvSpPr>
          <p:cNvPr id="8198" name="Rectangle 164"/>
          <p:cNvSpPr>
            <a:spLocks noChangeArrowheads="1"/>
          </p:cNvSpPr>
          <p:nvPr/>
        </p:nvSpPr>
        <p:spPr bwMode="auto">
          <a:xfrm>
            <a:off x="200471" y="663947"/>
            <a:ext cx="38070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8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338D"/>
                </a:solidFill>
                <a:latin typeface="+mn-lt"/>
              </a:rPr>
              <a:t>Мировой рынок по отраслям потребления, млрд руб. </a:t>
            </a:r>
          </a:p>
        </p:txBody>
      </p:sp>
      <p:sp>
        <p:nvSpPr>
          <p:cNvPr id="8199" name="Freeform 41"/>
          <p:cNvSpPr>
            <a:spLocks/>
          </p:cNvSpPr>
          <p:nvPr/>
        </p:nvSpPr>
        <p:spPr bwMode="gray">
          <a:xfrm>
            <a:off x="94680" y="728414"/>
            <a:ext cx="184717" cy="166842"/>
          </a:xfrm>
          <a:custGeom>
            <a:avLst/>
            <a:gdLst>
              <a:gd name="T0" fmla="*/ 0 w 3291"/>
              <a:gd name="T1" fmla="*/ 0 h 3522"/>
              <a:gd name="T2" fmla="*/ 0 w 3291"/>
              <a:gd name="T3" fmla="*/ 3522 h 3522"/>
              <a:gd name="T4" fmla="*/ 2247 w 3291"/>
              <a:gd name="T5" fmla="*/ 3522 h 3522"/>
              <a:gd name="T6" fmla="*/ 3291 w 3291"/>
              <a:gd name="T7" fmla="*/ 0 h 3522"/>
              <a:gd name="T8" fmla="*/ 0 w 3291"/>
              <a:gd name="T9" fmla="*/ 0 h 3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351" dirty="0"/>
          </a:p>
        </p:txBody>
      </p:sp>
      <p:sp>
        <p:nvSpPr>
          <p:cNvPr id="8201" name="Rectangle 164"/>
          <p:cNvSpPr>
            <a:spLocks noChangeArrowheads="1"/>
          </p:cNvSpPr>
          <p:nvPr/>
        </p:nvSpPr>
        <p:spPr bwMode="auto">
          <a:xfrm>
            <a:off x="4397500" y="683894"/>
            <a:ext cx="400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8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338D"/>
                </a:solidFill>
                <a:latin typeface="+mn-lt"/>
              </a:rPr>
              <a:t>Российский рынок по отраслям потребления, млрд руб.</a:t>
            </a:r>
          </a:p>
        </p:txBody>
      </p:sp>
      <p:sp>
        <p:nvSpPr>
          <p:cNvPr id="8202" name="Freeform 41"/>
          <p:cNvSpPr>
            <a:spLocks/>
          </p:cNvSpPr>
          <p:nvPr/>
        </p:nvSpPr>
        <p:spPr bwMode="gray">
          <a:xfrm>
            <a:off x="4269302" y="734447"/>
            <a:ext cx="190676" cy="166842"/>
          </a:xfrm>
          <a:custGeom>
            <a:avLst/>
            <a:gdLst>
              <a:gd name="T0" fmla="*/ 0 w 3291"/>
              <a:gd name="T1" fmla="*/ 0 h 3522"/>
              <a:gd name="T2" fmla="*/ 0 w 3291"/>
              <a:gd name="T3" fmla="*/ 3522 h 3522"/>
              <a:gd name="T4" fmla="*/ 2247 w 3291"/>
              <a:gd name="T5" fmla="*/ 3522 h 3522"/>
              <a:gd name="T6" fmla="*/ 3291 w 3291"/>
              <a:gd name="T7" fmla="*/ 0 h 3522"/>
              <a:gd name="T8" fmla="*/ 0 w 3291"/>
              <a:gd name="T9" fmla="*/ 0 h 3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351" dirty="0"/>
          </a:p>
        </p:txBody>
      </p:sp>
      <p:graphicFrame>
        <p:nvGraphicFramePr>
          <p:cNvPr id="181" name="Chart 3"/>
          <p:cNvGraphicFramePr/>
          <p:nvPr>
            <p:custDataLst>
              <p:tags r:id="rId4"/>
            </p:custDataLst>
          </p:nvPr>
        </p:nvGraphicFramePr>
        <p:xfrm>
          <a:off x="4613711" y="1484893"/>
          <a:ext cx="3144968" cy="92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9"/>
          </a:graphicData>
        </a:graphic>
      </p:graphicFrame>
      <p:cxnSp>
        <p:nvCxnSpPr>
          <p:cNvPr id="7" name="Прямая соединительная линия 6"/>
          <p:cNvCxnSpPr/>
          <p:nvPr>
            <p:custDataLst>
              <p:tags r:id="rId5"/>
            </p:custDataLst>
          </p:nvPr>
        </p:nvCxnSpPr>
        <p:spPr bwMode="auto">
          <a:xfrm flipV="1">
            <a:off x="4891383" y="1008202"/>
            <a:ext cx="2589624" cy="43140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5257244" y="1805468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419E2B2-5772-49D0-852B-50DCAA4AA30A}" type="datetime'''''''''''''''''''''''''''''''3''''''''''''''''''''''''1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21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4781744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7FA67FB-6EFA-4F88-8C6F-21C361FE8C87}" type="datetime'''2''0''''''''''''1''''''''''''''''''''''9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2019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28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5213149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E337FD1-2C3B-4AD4-9379-14343BAAD7E2}" type="datetime'2''''''0''''2''''''''0''''''''''''''''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2020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35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4825839" y="1955625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A256B1B-D209-4E3B-A19F-5E6DBF05F561}" type="datetime'''''''''''''''''''''''''''''''1''''''''''''''''''9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38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6075960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1ED9A50-8A90-4D12-9CDE-B0A8034313DA}" type="datetime'''202''''''''''''''''''''''2''''''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2022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40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5644555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6D21554-2340-4987-91C6-DF58BA50D965}" type="datetime'''''''''''2''''''''''''''''''02''1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2021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51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6508557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20B683C-7620-4BBA-98A5-53A1AA6D4263}" type="datetime'''''''2''''''''0''''''''''''''''''2''''''''''''''''''''''''3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2023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57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4804387" y="2122467"/>
            <a:ext cx="175184" cy="1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" tIns="0" rIns="10726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601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58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6120055" y="1389554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916AFFB-2B10-4D51-9F99-0A51BCE94A7B}" type="datetime'6''''''''''''''''''''''''''''3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63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3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5688649" y="1527795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52A7599-EC87-4FAC-BA40-5718CD9D7452}" type="datetime'''''''''''''''5''''''''''''''''''''''''''2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4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7371368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C4D5A02-A4BC-4A0B-A62A-A20C16BA331F}" type="datetime'''2''''''''''''''''''''''''''''''''''''02''''''''''''''''5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2025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5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6552651" y="1527795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2684583-05EA-4D45-A950-BB05F3ADD3B2}" type="datetime'''''''''''''52''''''''''''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6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6984057" y="1573080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6205644-1881-4FA7-853B-CAD7C49B6186}" type="datetime'''''''''48''''''''''''''''''''''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7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7415462" y="1512303"/>
            <a:ext cx="131090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C3ED0FE-0CAB-4570-85DD-606A0793C8CF}" type="datetime'''''''''''''''5''''''3''''''''''''''''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8" name="Rectangle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939963" y="2407290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6CF23E1-C758-4343-B7B3-01EB83064681}" type="datetime'''''''''2''''''''''''''''''''024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2024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69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052125" y="1134525"/>
            <a:ext cx="268139" cy="17875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77F9A65-6379-4D7B-AC56-C638CD75380E}" type="datetime'''''''''''1''''''''''''''''8''''''''''''%'">
              <a:rPr lang="ru-RU" altLang="en-US" sz="751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18%</a:t>
            </a:fld>
            <a:endParaRPr lang="ru-RU" altLang="ru-RU" sz="751" dirty="0">
              <a:sym typeface="+mn-lt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22"/>
            </p:custDataLst>
          </p:nvPr>
        </p:nvSpPr>
        <p:spPr bwMode="auto">
          <a:xfrm>
            <a:off x="5513465" y="2581282"/>
            <a:ext cx="81037" cy="60778"/>
          </a:xfrm>
          <a:prstGeom prst="rect">
            <a:avLst/>
          </a:prstGeom>
          <a:solidFill>
            <a:srgbClr val="6F8DB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 dirty="0"/>
          </a:p>
        </p:txBody>
      </p:sp>
      <p:sp>
        <p:nvSpPr>
          <p:cNvPr id="9" name="Прямоугольник 8"/>
          <p:cNvSpPr/>
          <p:nvPr>
            <p:custDataLst>
              <p:tags r:id="rId23"/>
            </p:custDataLst>
          </p:nvPr>
        </p:nvSpPr>
        <p:spPr bwMode="auto">
          <a:xfrm>
            <a:off x="4829413" y="2581282"/>
            <a:ext cx="81037" cy="60778"/>
          </a:xfrm>
          <a:prstGeom prst="rect">
            <a:avLst/>
          </a:prstGeom>
          <a:solidFill>
            <a:srgbClr val="364D6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 dirty="0"/>
          </a:p>
        </p:txBody>
      </p:sp>
      <p:sp>
        <p:nvSpPr>
          <p:cNvPr id="10" name="Прямоугольник 9"/>
          <p:cNvSpPr/>
          <p:nvPr>
            <p:custDataLst>
              <p:tags r:id="rId24"/>
            </p:custDataLst>
          </p:nvPr>
        </p:nvSpPr>
        <p:spPr bwMode="auto">
          <a:xfrm>
            <a:off x="4829413" y="2694496"/>
            <a:ext cx="81037" cy="60778"/>
          </a:xfrm>
          <a:prstGeom prst="rect">
            <a:avLst/>
          </a:prstGeom>
          <a:solidFill>
            <a:srgbClr val="4C6C9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 dirty="0"/>
          </a:p>
        </p:txBody>
      </p:sp>
      <p:sp>
        <p:nvSpPr>
          <p:cNvPr id="13" name="Прямоугольник 12"/>
          <p:cNvSpPr/>
          <p:nvPr>
            <p:custDataLst>
              <p:tags r:id="rId25"/>
            </p:custDataLst>
          </p:nvPr>
        </p:nvSpPr>
        <p:spPr bwMode="auto">
          <a:xfrm>
            <a:off x="5513465" y="2694496"/>
            <a:ext cx="81037" cy="60778"/>
          </a:xfrm>
          <a:prstGeom prst="rect">
            <a:avLst/>
          </a:prstGeom>
          <a:solidFill>
            <a:srgbClr val="9DB1C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 dirty="0"/>
          </a:p>
        </p:txBody>
      </p:sp>
      <p:sp>
        <p:nvSpPr>
          <p:cNvPr id="14" name="Прямоугольник 13"/>
          <p:cNvSpPr/>
          <p:nvPr>
            <p:custDataLst>
              <p:tags r:id="rId26"/>
            </p:custDataLst>
          </p:nvPr>
        </p:nvSpPr>
        <p:spPr bwMode="auto">
          <a:xfrm>
            <a:off x="6473997" y="2581282"/>
            <a:ext cx="81037" cy="60778"/>
          </a:xfrm>
          <a:prstGeom prst="rect">
            <a:avLst/>
          </a:prstGeom>
          <a:solidFill>
            <a:srgbClr val="C3CFE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 dirty="0"/>
          </a:p>
        </p:txBody>
      </p:sp>
      <p:sp>
        <p:nvSpPr>
          <p:cNvPr id="16" name="Прямоугольник 15"/>
          <p:cNvSpPr/>
          <p:nvPr>
            <p:custDataLst>
              <p:tags r:id="rId27"/>
            </p:custDataLst>
          </p:nvPr>
        </p:nvSpPr>
        <p:spPr bwMode="auto">
          <a:xfrm>
            <a:off x="6473997" y="2694496"/>
            <a:ext cx="81037" cy="60778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 dirty="0"/>
          </a:p>
        </p:txBody>
      </p:sp>
      <p:sp>
        <p:nvSpPr>
          <p:cNvPr id="8277" name="Rectangle 3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5632638" y="2591251"/>
            <a:ext cx="420680" cy="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" b="0" dirty="0" smtClean="0">
                <a:sym typeface="+mn-lt"/>
              </a:rPr>
              <a:t>Строительство АС</a:t>
            </a:r>
            <a:endParaRPr lang="ru-RU" altLang="ru-RU" sz="450" b="0" dirty="0">
              <a:sym typeface="+mn-lt"/>
            </a:endParaRPr>
          </a:p>
        </p:txBody>
      </p:sp>
      <p:sp>
        <p:nvSpPr>
          <p:cNvPr id="8278" name="Rectangle 3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4948999" y="2699164"/>
            <a:ext cx="303891" cy="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248462C-3799-4B3A-A155-C558112845B3}" type="datetime'''Р''А''''О'''''''''''''''''' и'''' Я''О''Т''''''''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РАО и ЯОТ</a:t>
            </a:fld>
            <a:endParaRPr lang="ru-RU" altLang="ru-RU" sz="450" b="0" dirty="0">
              <a:sym typeface="+mn-lt"/>
            </a:endParaRPr>
          </a:p>
        </p:txBody>
      </p:sp>
      <p:sp>
        <p:nvSpPr>
          <p:cNvPr id="8279" name="Rectangle 3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4921260" y="2573643"/>
            <a:ext cx="488608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850E26D-9F12-46D3-A058-31059FE923A2}" type="datetime'''Не''ат''''о''м''н''''''''ы''''й ''ры''''н''''о''к''''''''''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Неатомный рынок</a:t>
            </a:fld>
            <a:endParaRPr lang="ru-RU" altLang="ru-RU" sz="450" b="0" dirty="0">
              <a:sym typeface="+mn-lt"/>
            </a:endParaRPr>
          </a:p>
        </p:txBody>
      </p:sp>
      <p:sp>
        <p:nvSpPr>
          <p:cNvPr id="8280" name="Rectangle 3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5632638" y="2692113"/>
            <a:ext cx="765089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450" b="0" dirty="0" smtClean="0"/>
              <a:t>Модернизация  АС</a:t>
            </a:r>
            <a:endParaRPr lang="ru-RU" altLang="ru-RU" sz="450" b="0" dirty="0">
              <a:sym typeface="+mn-lt"/>
            </a:endParaRPr>
          </a:p>
        </p:txBody>
      </p:sp>
      <p:sp>
        <p:nvSpPr>
          <p:cNvPr id="8281" name="Rectangle 3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6593170" y="2578898"/>
            <a:ext cx="600631" cy="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DD14B43-8AE0-46BD-B82D-35CC372C854E}" type="datetime'''''''M''''e''ga'' Sc''''ie''n''ce пр''ое''''к''т''''''ы'''">
              <a:rPr lang="en-US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Mega Science проекты</a:t>
            </a:fld>
            <a:endParaRPr lang="ru-RU" altLang="ru-RU" sz="450" b="0" dirty="0">
              <a:sym typeface="+mn-lt"/>
            </a:endParaRPr>
          </a:p>
        </p:txBody>
      </p:sp>
      <p:sp>
        <p:nvSpPr>
          <p:cNvPr id="8282" name="Rectangle 3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6593170" y="2692113"/>
            <a:ext cx="649492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B7FC083-4E3C-48D1-8CA6-D1B0B01E6BCB}" type="datetime'''Н''а''цпр''''''оек''т'''' ''''ГК ''&quot;''Р''о''сато''''''''м&quot;'">
              <a:rPr lang="ru-RU" altLang="en-US" sz="450" b="0" smtClean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Нацпроект ГК "Росатом"</a:t>
            </a:fld>
            <a:endParaRPr lang="ru-RU" altLang="ru-RU" sz="450" b="0" dirty="0">
              <a:sym typeface="+mn-lt"/>
            </a:endParaRPr>
          </a:p>
        </p:txBody>
      </p:sp>
      <p:sp>
        <p:nvSpPr>
          <p:cNvPr id="8283" name="Rectangle 3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7438105" y="2578898"/>
            <a:ext cx="119173" cy="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450" b="0" dirty="0">
              <a:sym typeface="+mn-lt"/>
            </a:endParaRPr>
          </a:p>
        </p:txBody>
      </p:sp>
      <p:sp>
        <p:nvSpPr>
          <p:cNvPr id="8284" name="Rectangle 164"/>
          <p:cNvSpPr>
            <a:spLocks noChangeArrowheads="1"/>
          </p:cNvSpPr>
          <p:nvPr/>
        </p:nvSpPr>
        <p:spPr bwMode="auto">
          <a:xfrm>
            <a:off x="884351" y="2944931"/>
            <a:ext cx="2972168" cy="2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ru-RU" altLang="ru-RU" sz="826" b="1" dirty="0">
                <a:solidFill>
                  <a:srgbClr val="00338D"/>
                </a:solidFill>
              </a:rPr>
              <a:t>Структура рынка по продуктовым сегментам, %</a:t>
            </a:r>
          </a:p>
        </p:txBody>
      </p:sp>
      <p:sp>
        <p:nvSpPr>
          <p:cNvPr id="8285" name="Freeform 41"/>
          <p:cNvSpPr>
            <a:spLocks/>
          </p:cNvSpPr>
          <p:nvPr/>
        </p:nvSpPr>
        <p:spPr bwMode="gray">
          <a:xfrm>
            <a:off x="646601" y="2953101"/>
            <a:ext cx="145391" cy="166842"/>
          </a:xfrm>
          <a:custGeom>
            <a:avLst/>
            <a:gdLst>
              <a:gd name="T0" fmla="*/ 0 w 3291"/>
              <a:gd name="T1" fmla="*/ 0 h 3522"/>
              <a:gd name="T2" fmla="*/ 0 w 3291"/>
              <a:gd name="T3" fmla="*/ 3522 h 3522"/>
              <a:gd name="T4" fmla="*/ 2247 w 3291"/>
              <a:gd name="T5" fmla="*/ 3522 h 3522"/>
              <a:gd name="T6" fmla="*/ 3291 w 3291"/>
              <a:gd name="T7" fmla="*/ 0 h 3522"/>
              <a:gd name="T8" fmla="*/ 0 w 3291"/>
              <a:gd name="T9" fmla="*/ 0 h 3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351" dirty="0"/>
          </a:p>
        </p:txBody>
      </p:sp>
      <p:cxnSp>
        <p:nvCxnSpPr>
          <p:cNvPr id="989" name="Straight Connector 165"/>
          <p:cNvCxnSpPr/>
          <p:nvPr/>
        </p:nvCxnSpPr>
        <p:spPr>
          <a:xfrm>
            <a:off x="890754" y="3142720"/>
            <a:ext cx="2756465" cy="0"/>
          </a:xfrm>
          <a:prstGeom prst="line">
            <a:avLst/>
          </a:prstGeom>
          <a:ln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Заголовок 1"/>
          <p:cNvSpPr txBox="1">
            <a:spLocks/>
          </p:cNvSpPr>
          <p:nvPr/>
        </p:nvSpPr>
        <p:spPr>
          <a:xfrm>
            <a:off x="1424648" y="192732"/>
            <a:ext cx="5083909" cy="18272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kern="0" dirty="0">
                <a:solidFill>
                  <a:srgbClr val="002060"/>
                </a:solidFill>
                <a:latin typeface="+mn-lt"/>
              </a:rPr>
              <a:t>Структура 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</a:rPr>
              <a:t>рынка ядерного приборостроения</a:t>
            </a:r>
            <a:endParaRPr lang="ru-RU" sz="1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288" name="TextBox 1082"/>
          <p:cNvSpPr txBox="1">
            <a:spLocks noChangeArrowheads="1"/>
          </p:cNvSpPr>
          <p:nvPr/>
        </p:nvSpPr>
        <p:spPr bwMode="auto">
          <a:xfrm>
            <a:off x="1366254" y="4805045"/>
            <a:ext cx="3559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50" dirty="0"/>
              <a:t>Прочие*: НИИ, ВУЗы, аэропорты, СМИ, ЖКХ, ЦСМ и т.д.</a:t>
            </a:r>
          </a:p>
          <a:p>
            <a:r>
              <a:rPr lang="ru-RU" altLang="ru-RU" sz="450" dirty="0"/>
              <a:t>Услуги**: поверка, установка, техническое обслуживание и т.д.</a:t>
            </a:r>
          </a:p>
          <a:p>
            <a:r>
              <a:rPr lang="ru-RU" altLang="ru-RU" sz="450" dirty="0"/>
              <a:t>Атомная отрасль*</a:t>
            </a:r>
            <a:r>
              <a:rPr lang="en-US" altLang="ru-RU" sz="450" dirty="0"/>
              <a:t>*</a:t>
            </a:r>
            <a:r>
              <a:rPr lang="ru-RU" altLang="ru-RU" sz="450" dirty="0"/>
              <a:t>*: АЭС и предприятия ГК </a:t>
            </a:r>
            <a:r>
              <a:rPr lang="ru-RU" altLang="ru-RU" sz="450" dirty="0" err="1"/>
              <a:t>Росатом</a:t>
            </a:r>
            <a:r>
              <a:rPr lang="en-US" altLang="ru-RU" sz="450"/>
              <a:t> + </a:t>
            </a:r>
            <a:r>
              <a:rPr lang="ru-RU" altLang="ru-RU" sz="450"/>
              <a:t>тендеры ЯОК </a:t>
            </a:r>
          </a:p>
          <a:p>
            <a:r>
              <a:rPr lang="ru-RU" altLang="ru-RU" sz="450"/>
              <a:t>Источники: Данные компании, анализ экспертов</a:t>
            </a:r>
            <a:r>
              <a:rPr lang="en-US" altLang="ru-RU" sz="450"/>
              <a:t> Seldon,</a:t>
            </a:r>
            <a:r>
              <a:rPr lang="ru-RU" altLang="ru-RU" sz="450"/>
              <a:t> </a:t>
            </a:r>
            <a:r>
              <a:rPr lang="en-US" altLang="ru-RU" sz="450"/>
              <a:t>Grand View Research, Allied Market Research, Mordor Intelligence </a:t>
            </a:r>
            <a:endParaRPr lang="ru-RU" altLang="ru-RU" sz="450"/>
          </a:p>
        </p:txBody>
      </p:sp>
      <p:sp>
        <p:nvSpPr>
          <p:cNvPr id="8289" name="TextBox 188"/>
          <p:cNvSpPr txBox="1">
            <a:spLocks noChangeArrowheads="1"/>
          </p:cNvSpPr>
          <p:nvPr/>
        </p:nvSpPr>
        <p:spPr bwMode="auto">
          <a:xfrm>
            <a:off x="1340035" y="4439705"/>
            <a:ext cx="6487764" cy="369588"/>
          </a:xfrm>
          <a:prstGeom prst="rect">
            <a:avLst/>
          </a:prstGeom>
          <a:solidFill>
            <a:srgbClr val="2C5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4625" indent="98425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3274"/>
              </a:buClr>
            </a:pPr>
            <a:r>
              <a:rPr lang="ru-RU" altLang="ru-RU" sz="901" b="1">
                <a:solidFill>
                  <a:schemeClr val="bg1"/>
                </a:solidFill>
              </a:rPr>
              <a:t>Рынок ядерного приборостроения характеризуется устойчивым постоянным ростом объема, а также стабильной структурой по продуктам</a:t>
            </a:r>
          </a:p>
        </p:txBody>
      </p:sp>
      <p:grpSp>
        <p:nvGrpSpPr>
          <p:cNvPr id="22" name="Group 197"/>
          <p:cNvGrpSpPr/>
          <p:nvPr/>
        </p:nvGrpSpPr>
        <p:grpSpPr>
          <a:xfrm>
            <a:off x="1385644" y="4531387"/>
            <a:ext cx="192459" cy="192016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191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83" name="Chart 3"/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792270092"/>
              </p:ext>
            </p:extLst>
          </p:nvPr>
        </p:nvGraphicFramePr>
        <p:xfrm>
          <a:off x="1446172" y="1133333"/>
          <a:ext cx="2664703" cy="127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cxnSp>
        <p:nvCxnSpPr>
          <p:cNvPr id="504" name="Прямая соединительная линия 503"/>
          <p:cNvCxnSpPr/>
          <p:nvPr>
            <p:custDataLst>
              <p:tags r:id="rId36"/>
            </p:custDataLst>
          </p:nvPr>
        </p:nvCxnSpPr>
        <p:spPr bwMode="auto">
          <a:xfrm flipV="1">
            <a:off x="1689212" y="952191"/>
            <a:ext cx="2177286" cy="44689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3" name="Rectangle 3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gray">
          <a:xfrm>
            <a:off x="1581957" y="1900806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67A25B3-57E4-4FB8-BAA8-C318A25298DA}" type="datetime'''''''''''''''''''1''''''''''''''''''''''''8''''''''''''%'''">
              <a:rPr lang="ru-RU" altLang="en-US" sz="751" b="0">
                <a:solidFill>
                  <a:schemeClr val="bg1"/>
                </a:solidFill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94" name="Rectangle 3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gray">
          <a:xfrm>
            <a:off x="1944242" y="2035471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AA8FC25-385F-4584-807A-CBC7AD89638C}" type="datetime'''''''''''''''''''22''''''''''''''''''''''''''''''''''%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95" name="Rectangle 3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1579573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A9ABC5-A3D8-4668-A3E4-EF2B133FD9A0}" type="datetime'''''''''''''''''''''''''''''''2''''''''''0''''''''''''''19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2019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96" name="Rectangle 3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gray">
          <a:xfrm>
            <a:off x="1581957" y="2201121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73F6A54-605F-4C62-BE90-E40CF105D5B3}" type="datetime'''2''''''3''''''''''''''''''''''''''%'''''''''''''''''''''''">
              <a:rPr lang="ru-RU" altLang="en-US" sz="751" b="0">
                <a:solidFill>
                  <a:schemeClr val="bg1"/>
                </a:solidFill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97" name="Rectangle 3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gray">
          <a:xfrm>
            <a:off x="1581957" y="2042621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2694481-53CB-4BB1-AEC1-F16C2375CEC1}" type="datetime'''''2''''''''''''''''''''''''''''''''''''''''2%'''''">
              <a:rPr lang="ru-RU" altLang="en-US" sz="751" b="0">
                <a:solidFill>
                  <a:schemeClr val="bg1"/>
                </a:solidFill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98" name="Rectangle 3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auto">
          <a:xfrm>
            <a:off x="3756858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06D5549-561F-4640-8B11-9261E9BE7B26}" type="datetime'''''''2''''''''''''''0''''''''''''''2''''''5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2025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299" name="Rectangle 3"/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gray">
          <a:xfrm>
            <a:off x="1944242" y="1885313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5393666-C8DD-4417-9330-8E8D5DE365A3}" type="datetime'''''''''''''''''''''''1''''9''''''''''''''''''''''%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0" name="Rectangle 3"/>
          <p:cNvSpPr>
            <a:spLocks noGrp="1" noChangeArrowheads="1"/>
          </p:cNvSpPr>
          <p:nvPr>
            <p:custDataLst>
              <p:tags r:id="rId44"/>
            </p:custDataLst>
          </p:nvPr>
        </p:nvSpPr>
        <p:spPr bwMode="gray">
          <a:xfrm>
            <a:off x="2670003" y="2006869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60BA0B0-97A1-44FC-B3D1-B1FE40188114}" type="datetime'''''''2''''''''''''''''''''''''1''%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1" name="Rectangle 3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gray">
          <a:xfrm>
            <a:off x="1944242" y="2199929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2454894-4ADE-4475-9A55-8325A0465FF1}" type="datetime'''''''''''''''''''''''''2''''3''%''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2" name="Rectangle 3"/>
          <p:cNvSpPr>
            <a:spLocks noGrp="1" noChangeArrowheads="1"/>
          </p:cNvSpPr>
          <p:nvPr>
            <p:custDataLst>
              <p:tags r:id="rId46"/>
            </p:custDataLst>
          </p:nvPr>
        </p:nvSpPr>
        <p:spPr bwMode="auto">
          <a:xfrm>
            <a:off x="1941858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CBE24F9-D89A-43BA-9C86-A3CFE9C0BE60}" type="datetime'2''''''''''''0''''''''2''0''''''''''''''''''''''''''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2020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03" name="Rectangle 3"/>
          <p:cNvSpPr>
            <a:spLocks noGrp="1" noChangeArrowheads="1"/>
          </p:cNvSpPr>
          <p:nvPr>
            <p:custDataLst>
              <p:tags r:id="rId47"/>
            </p:custDataLst>
          </p:nvPr>
        </p:nvSpPr>
        <p:spPr bwMode="gray">
          <a:xfrm>
            <a:off x="2307718" y="1859095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FDE7E09-99B5-4DBD-8B79-6268AA889FE4}" type="datetime'''''''''1''''''''9''''''''''''''''%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4" name="Rectangle 3"/>
          <p:cNvSpPr>
            <a:spLocks noGrp="1" noChangeArrowheads="1"/>
          </p:cNvSpPr>
          <p:nvPr>
            <p:custDataLst>
              <p:tags r:id="rId48"/>
            </p:custDataLst>
          </p:nvPr>
        </p:nvSpPr>
        <p:spPr bwMode="gray">
          <a:xfrm>
            <a:off x="2307718" y="2021170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1A2C2DB-6FBC-4470-B92C-6EC489981BC4}" type="datetime'2''''''''''''2''%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5" name="Rectangle 3"/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gray">
          <a:xfrm>
            <a:off x="2307718" y="2195162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9F3A27F-F3E3-45B2-891F-C8E055EFAC90}" type="datetime'''''''''''2''''''''''2''''''''%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6" name="Rectangle 3"/>
          <p:cNvSpPr>
            <a:spLocks noGrp="1" noChangeArrowheads="1"/>
          </p:cNvSpPr>
          <p:nvPr>
            <p:custDataLst>
              <p:tags r:id="rId50"/>
            </p:custDataLst>
          </p:nvPr>
        </p:nvSpPr>
        <p:spPr bwMode="auto">
          <a:xfrm>
            <a:off x="2305334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4D727DF-BC17-4BAF-83F6-B3CC10675813}" type="datetime'''''''''''''''''2''''''''0''''2''''''''''''''''''1''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2021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07" name="Rectangle 3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auto">
          <a:xfrm>
            <a:off x="2667619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D15BB41-5495-47E3-A555-9E16FE5D36FC}" type="datetime'''''''''2''''''''''''''''''''0''2''''''''''2''''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2022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08" name="Rectangle 3"/>
          <p:cNvSpPr>
            <a:spLocks noGrp="1" noChangeArrowheads="1"/>
          </p:cNvSpPr>
          <p:nvPr>
            <p:custDataLst>
              <p:tags r:id="rId52"/>
            </p:custDataLst>
          </p:nvPr>
        </p:nvSpPr>
        <p:spPr bwMode="gray">
          <a:xfrm>
            <a:off x="2670003" y="2190395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63D1416-06B7-446B-8A58-04E2F5ABB1AF}" type="datetime'''''''2''''''''''''''1''''''''''''''''''''''''%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09" name="Rectangle 3"/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gray">
          <a:xfrm>
            <a:off x="3033481" y="1789975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8B56993-5AB1-4FE8-890F-050CF3E45ADD}" type="datetime'''''''2''''''''''''''''''''''''0''''''''%''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10" name="Rectangle 3"/>
          <p:cNvSpPr>
            <a:spLocks noGrp="1" noChangeArrowheads="1"/>
          </p:cNvSpPr>
          <p:nvPr>
            <p:custDataLst>
              <p:tags r:id="rId54"/>
            </p:custDataLst>
          </p:nvPr>
        </p:nvSpPr>
        <p:spPr bwMode="auto">
          <a:xfrm>
            <a:off x="3031097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C3B2AF-3C4B-49ED-B22D-EFE6DB55FB36}" type="datetime'''''''''''''''''''''''''2''0''''''''''''''''''2''''''''''3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2023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11" name="Rectangle 3"/>
          <p:cNvSpPr>
            <a:spLocks noGrp="1" noChangeArrowheads="1"/>
          </p:cNvSpPr>
          <p:nvPr>
            <p:custDataLst>
              <p:tags r:id="rId55"/>
            </p:custDataLst>
          </p:nvPr>
        </p:nvSpPr>
        <p:spPr bwMode="gray">
          <a:xfrm>
            <a:off x="3033481" y="1984227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1A255F9-FCA7-433A-915A-61C45C556B1A}" type="datetime'''''2''''''''''''''''''1''''''''''''%''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12" name="Rectangle 3"/>
          <p:cNvSpPr>
            <a:spLocks noGrp="1" noChangeArrowheads="1"/>
          </p:cNvSpPr>
          <p:nvPr>
            <p:custDataLst>
              <p:tags r:id="rId56"/>
            </p:custDataLst>
          </p:nvPr>
        </p:nvSpPr>
        <p:spPr bwMode="gray">
          <a:xfrm>
            <a:off x="2685496" y="1340694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EDC374E-E026-4CD6-8521-D3ED0B04906D}" type="datetime'''''''''''''''''''''''''''2''''''''''''''''''''8''''''''6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286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13" name="Rectangle 3"/>
          <p:cNvSpPr>
            <a:spLocks noGrp="1" noChangeArrowheads="1"/>
          </p:cNvSpPr>
          <p:nvPr>
            <p:custDataLst>
              <p:tags r:id="rId57"/>
            </p:custDataLst>
          </p:nvPr>
        </p:nvSpPr>
        <p:spPr bwMode="gray">
          <a:xfrm>
            <a:off x="3033481" y="2183245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B03019F-65B3-4AFF-B816-87717E4B08CD}" type="datetime'''''''''''''''2''''''''''''''''''''''1''''''''''''''%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14" name="Rectangle 3"/>
          <p:cNvSpPr>
            <a:spLocks noGrp="1" noChangeArrowheads="1"/>
          </p:cNvSpPr>
          <p:nvPr>
            <p:custDataLst>
              <p:tags r:id="rId58"/>
            </p:custDataLst>
          </p:nvPr>
        </p:nvSpPr>
        <p:spPr bwMode="gray">
          <a:xfrm>
            <a:off x="1959734" y="1461058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E99C1A3-BF36-4D28-B6D5-7C1D35C2A7C7}" type="datetime'''''''''''''''''2''''''''4''''''''''''6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246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15" name="Rectangle 3"/>
          <p:cNvSpPr>
            <a:spLocks noGrp="1" noChangeArrowheads="1"/>
          </p:cNvSpPr>
          <p:nvPr>
            <p:custDataLst>
              <p:tags r:id="rId59"/>
            </p:custDataLst>
          </p:nvPr>
        </p:nvSpPr>
        <p:spPr bwMode="gray">
          <a:xfrm>
            <a:off x="3395766" y="1762565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B9BAC15-52DF-41DE-B4AC-3BB6EBD6B521}" type="datetime'''''''''''''''''''''''''''''2''0''''''%''''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16" name="Rectangle 3"/>
          <p:cNvSpPr>
            <a:spLocks noGrp="1" noChangeArrowheads="1"/>
          </p:cNvSpPr>
          <p:nvPr>
            <p:custDataLst>
              <p:tags r:id="rId60"/>
            </p:custDataLst>
          </p:nvPr>
        </p:nvSpPr>
        <p:spPr bwMode="gray">
          <a:xfrm>
            <a:off x="3395766" y="1963967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435C877-5B6E-471B-AA45-37326EC609C8}" type="datetime'''''2''''1''''''''''''''''''''''''%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17" name="Rectangle 3"/>
          <p:cNvSpPr>
            <a:spLocks noGrp="1" noChangeArrowheads="1"/>
          </p:cNvSpPr>
          <p:nvPr>
            <p:custDataLst>
              <p:tags r:id="rId61"/>
            </p:custDataLst>
          </p:nvPr>
        </p:nvSpPr>
        <p:spPr bwMode="gray">
          <a:xfrm>
            <a:off x="3395766" y="2174903"/>
            <a:ext cx="215702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77AA304-3A92-4AC6-95E8-BDFA09702862}" type="datetime'''''''''''''''''22%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18" name="Rectangle 3"/>
          <p:cNvSpPr>
            <a:spLocks noGrp="1" noChangeArrowheads="1"/>
          </p:cNvSpPr>
          <p:nvPr>
            <p:custDataLst>
              <p:tags r:id="rId62"/>
            </p:custDataLst>
          </p:nvPr>
        </p:nvSpPr>
        <p:spPr bwMode="auto">
          <a:xfrm>
            <a:off x="3393382" y="237868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2AAC564-3E59-4B10-871A-064F5D57564B}" type="datetime'2''''''''''''''''''''''''''0''''''2''''''''''''''4''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2024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19" name="Rectangle 3"/>
          <p:cNvSpPr>
            <a:spLocks noGrp="1" noChangeArrowheads="1"/>
          </p:cNvSpPr>
          <p:nvPr>
            <p:custDataLst>
              <p:tags r:id="rId63"/>
            </p:custDataLst>
          </p:nvPr>
        </p:nvSpPr>
        <p:spPr bwMode="gray">
          <a:xfrm>
            <a:off x="3759242" y="1680336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0BCAC36-0DD5-4A18-A74B-B5277FE431E1}" type="datetime'''2''''''''''''''''''''''''''''''''''''''''''''0%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20" name="Rectangle 3"/>
          <p:cNvSpPr>
            <a:spLocks noGrp="1" noChangeArrowheads="1"/>
          </p:cNvSpPr>
          <p:nvPr>
            <p:custDataLst>
              <p:tags r:id="rId64"/>
            </p:custDataLst>
          </p:nvPr>
        </p:nvSpPr>
        <p:spPr bwMode="gray">
          <a:xfrm>
            <a:off x="3759242" y="1915107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6C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F13698C-6DFC-43F2-8A57-83B70323EFED}" type="datetime'2''''''''1''%''''''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21" name="Rectangle 3"/>
          <p:cNvSpPr>
            <a:spLocks noGrp="1" noChangeArrowheads="1"/>
          </p:cNvSpPr>
          <p:nvPr>
            <p:custDataLst>
              <p:tags r:id="rId65"/>
            </p:custDataLst>
          </p:nvPr>
        </p:nvSpPr>
        <p:spPr bwMode="gray">
          <a:xfrm>
            <a:off x="3759242" y="2159410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2AF107-6397-4843-A977-B73B0F4FB440}" type="datetime'2''1''''''''''''''''''''''''''''''''''%''''''''''''''''''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21%</a:t>
            </a:fld>
            <a:endParaRPr lang="ru-RU" altLang="ru-RU" sz="75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22" name="Rectangle 3"/>
          <p:cNvSpPr>
            <a:spLocks noGrp="1" noChangeArrowheads="1"/>
          </p:cNvSpPr>
          <p:nvPr>
            <p:custDataLst>
              <p:tags r:id="rId66"/>
            </p:custDataLst>
          </p:nvPr>
        </p:nvSpPr>
        <p:spPr bwMode="gray">
          <a:xfrm>
            <a:off x="2670003" y="1830494"/>
            <a:ext cx="215703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ABEFCCB-3A82-469C-9EE3-510E05A9CF7E}" type="datetime'''1''''''''''9%'">
              <a:rPr lang="ru-RU" altLang="en-US" sz="751" b="0">
                <a:solidFill>
                  <a:schemeClr val="bg1"/>
                </a:solidFill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19%</a:t>
            </a:fld>
            <a:endParaRPr lang="ru-RU" altLang="ru-RU" sz="751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323" name="Rectangle 3"/>
          <p:cNvSpPr>
            <a:spLocks noGrp="1" noChangeArrowheads="1"/>
          </p:cNvSpPr>
          <p:nvPr>
            <p:custDataLst>
              <p:tags r:id="rId67"/>
            </p:custDataLst>
          </p:nvPr>
        </p:nvSpPr>
        <p:spPr bwMode="gray">
          <a:xfrm>
            <a:off x="1597449" y="1495618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26D4450-D71A-4523-8580-23941426645C}" type="datetime'''''''''''''''''2''''''''''''''''''''3''''5'''''''''''''''''">
              <a:rPr lang="ru-RU" altLang="en-US" sz="75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235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24" name="Rectangle 3"/>
          <p:cNvSpPr>
            <a:spLocks noGrp="1" noChangeArrowheads="1"/>
          </p:cNvSpPr>
          <p:nvPr>
            <p:custDataLst>
              <p:tags r:id="rId68"/>
            </p:custDataLst>
          </p:nvPr>
        </p:nvSpPr>
        <p:spPr bwMode="gray">
          <a:xfrm>
            <a:off x="2323211" y="1405047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2E13971-9821-4F7A-ACAE-C8F076395EC2}" type="datetime'''''''''''''''''''''''''''''''''''26''''5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265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25" name="Rectangle 3"/>
          <p:cNvSpPr>
            <a:spLocks noGrp="1" noChangeArrowheads="1"/>
          </p:cNvSpPr>
          <p:nvPr>
            <p:custDataLst>
              <p:tags r:id="rId69"/>
            </p:custDataLst>
          </p:nvPr>
        </p:nvSpPr>
        <p:spPr bwMode="gray">
          <a:xfrm>
            <a:off x="3774735" y="1048720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67DABB7-E2E3-4051-8309-E1562599E4A9}" type="datetime'3''''''''''''''''''''''''8''3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383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26" name="Rectangle 3"/>
          <p:cNvSpPr>
            <a:spLocks noGrp="1" noChangeArrowheads="1"/>
          </p:cNvSpPr>
          <p:nvPr>
            <p:custDataLst>
              <p:tags r:id="rId70"/>
            </p:custDataLst>
          </p:nvPr>
        </p:nvSpPr>
        <p:spPr bwMode="gray">
          <a:xfrm>
            <a:off x="3048973" y="1259656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604AC95-2052-46BA-AB3D-43037A557DEA}" type="datetime'''''''''''''3''''''''''''''''''''''''''''''''''13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313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27" name="Rectangle 3"/>
          <p:cNvSpPr>
            <a:spLocks noGrp="1" noChangeArrowheads="1"/>
          </p:cNvSpPr>
          <p:nvPr>
            <p:custDataLst>
              <p:tags r:id="rId71"/>
            </p:custDataLst>
          </p:nvPr>
        </p:nvSpPr>
        <p:spPr bwMode="gray">
          <a:xfrm>
            <a:off x="3411258" y="1220329"/>
            <a:ext cx="183526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09" tIns="0" rIns="13109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2E254F5-6016-4E19-A027-1EE909FD7C81}" type="datetime'''''''''''''''''''''''3''2''''''6'''''''''''''''''''''''">
              <a:rPr lang="ru-RU" altLang="en-US" sz="75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326</a:t>
            </a:fld>
            <a:endParaRPr lang="ru-RU" altLang="ru-RU" sz="751" b="0" dirty="0">
              <a:sym typeface="+mn-lt"/>
            </a:endParaRPr>
          </a:p>
        </p:txBody>
      </p:sp>
      <p:sp>
        <p:nvSpPr>
          <p:cNvPr id="8328" name="Rectangle 3"/>
          <p:cNvSpPr>
            <a:spLocks noGrp="1" noChangeArrowheads="1"/>
          </p:cNvSpPr>
          <p:nvPr>
            <p:custDataLst>
              <p:tags r:id="rId72"/>
            </p:custDataLst>
          </p:nvPr>
        </p:nvSpPr>
        <p:spPr bwMode="auto">
          <a:xfrm>
            <a:off x="2640211" y="1085664"/>
            <a:ext cx="274097" cy="17875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7282489-2D8B-4843-946D-15A51B68DE1E}" type="datetime'''''''''''''+''''''''9''''%'">
              <a:rPr lang="ru-RU" altLang="en-US" sz="751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+9%</a:t>
            </a:fld>
            <a:endParaRPr lang="ru-RU" altLang="ru-RU" sz="751" dirty="0">
              <a:sym typeface="+mn-lt"/>
            </a:endParaRPr>
          </a:p>
        </p:txBody>
      </p:sp>
      <p:sp>
        <p:nvSpPr>
          <p:cNvPr id="357" name="Прямоугольник 356"/>
          <p:cNvSpPr/>
          <p:nvPr>
            <p:custDataLst>
              <p:tags r:id="rId73"/>
            </p:custDataLst>
          </p:nvPr>
        </p:nvSpPr>
        <p:spPr bwMode="auto">
          <a:xfrm>
            <a:off x="1506877" y="2657553"/>
            <a:ext cx="81037" cy="60778"/>
          </a:xfrm>
          <a:prstGeom prst="rect">
            <a:avLst/>
          </a:prstGeom>
          <a:solidFill>
            <a:srgbClr val="4C6C9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EAB4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56" name="Прямоугольник 355"/>
          <p:cNvSpPr/>
          <p:nvPr>
            <p:custDataLst>
              <p:tags r:id="rId74"/>
            </p:custDataLst>
          </p:nvPr>
        </p:nvSpPr>
        <p:spPr bwMode="auto">
          <a:xfrm>
            <a:off x="1506877" y="2544338"/>
            <a:ext cx="81037" cy="60778"/>
          </a:xfrm>
          <a:prstGeom prst="rect">
            <a:avLst/>
          </a:prstGeom>
          <a:solidFill>
            <a:srgbClr val="364D6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58" name="Прямоугольник 357"/>
          <p:cNvSpPr/>
          <p:nvPr>
            <p:custDataLst>
              <p:tags r:id="rId75"/>
            </p:custDataLst>
          </p:nvPr>
        </p:nvSpPr>
        <p:spPr bwMode="auto">
          <a:xfrm>
            <a:off x="1506877" y="2770766"/>
            <a:ext cx="81037" cy="60778"/>
          </a:xfrm>
          <a:prstGeom prst="rect">
            <a:avLst/>
          </a:prstGeom>
          <a:solidFill>
            <a:srgbClr val="6F8DB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59" name="Прямоугольник 358"/>
          <p:cNvSpPr/>
          <p:nvPr>
            <p:custDataLst>
              <p:tags r:id="rId76"/>
            </p:custDataLst>
          </p:nvPr>
        </p:nvSpPr>
        <p:spPr bwMode="auto">
          <a:xfrm>
            <a:off x="2526996" y="2544338"/>
            <a:ext cx="81037" cy="60778"/>
          </a:xfrm>
          <a:prstGeom prst="rect">
            <a:avLst/>
          </a:prstGeom>
          <a:solidFill>
            <a:srgbClr val="9DB1C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60" name="Прямоугольник 359"/>
          <p:cNvSpPr/>
          <p:nvPr>
            <p:custDataLst>
              <p:tags r:id="rId77"/>
            </p:custDataLst>
          </p:nvPr>
        </p:nvSpPr>
        <p:spPr bwMode="auto">
          <a:xfrm>
            <a:off x="2526996" y="2657553"/>
            <a:ext cx="81037" cy="60778"/>
          </a:xfrm>
          <a:prstGeom prst="rect">
            <a:avLst/>
          </a:prstGeom>
          <a:solidFill>
            <a:srgbClr val="C3CFE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61" name="Прямоугольник 360"/>
          <p:cNvSpPr/>
          <p:nvPr>
            <p:custDataLst>
              <p:tags r:id="rId78"/>
            </p:custDataLst>
          </p:nvPr>
        </p:nvSpPr>
        <p:spPr bwMode="auto">
          <a:xfrm>
            <a:off x="2526996" y="2770766"/>
            <a:ext cx="81037" cy="60778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62" name="Прямоугольник 361"/>
          <p:cNvSpPr/>
          <p:nvPr>
            <p:custDataLst>
              <p:tags r:id="rId79"/>
            </p:custDataLst>
          </p:nvPr>
        </p:nvSpPr>
        <p:spPr bwMode="auto">
          <a:xfrm>
            <a:off x="3723490" y="2544338"/>
            <a:ext cx="81037" cy="60778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8336" name="Rectangle 3"/>
          <p:cNvSpPr>
            <a:spLocks noGrp="1" noChangeArrowheads="1"/>
          </p:cNvSpPr>
          <p:nvPr>
            <p:custDataLst>
              <p:tags r:id="rId80"/>
            </p:custDataLst>
          </p:nvPr>
        </p:nvSpPr>
        <p:spPr bwMode="auto">
          <a:xfrm>
            <a:off x="1626050" y="2541955"/>
            <a:ext cx="449282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3E14479-BE72-41C7-8337-FB05B2907AAF}" type="datetime'Здр''а''в''''о''''''''''''''''''х''''р''''а''''н''''е''н''ие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Здравохранение</a:t>
            </a:fld>
            <a:endParaRPr lang="ru-RU" altLang="ru-RU" sz="450" b="0">
              <a:sym typeface="+mn-lt"/>
            </a:endParaRPr>
          </a:p>
        </p:txBody>
      </p:sp>
      <p:sp>
        <p:nvSpPr>
          <p:cNvPr id="8337" name="Rectangle 3"/>
          <p:cNvSpPr>
            <a:spLocks noGrp="1" noChangeArrowheads="1"/>
          </p:cNvSpPr>
          <p:nvPr>
            <p:custDataLst>
              <p:tags r:id="rId81"/>
            </p:custDataLst>
          </p:nvPr>
        </p:nvSpPr>
        <p:spPr bwMode="auto">
          <a:xfrm>
            <a:off x="1626050" y="2655169"/>
            <a:ext cx="307466" cy="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09F015E-6CE7-4B47-82F8-AA519D485BA3}" type="datetime'''''Э''''''''''''не''рг''''''''''''''ети''''''''''к''''а''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Энергетика</a:t>
            </a:fld>
            <a:endParaRPr lang="ru-RU" altLang="ru-RU" sz="450" b="0">
              <a:sym typeface="+mn-lt"/>
            </a:endParaRPr>
          </a:p>
        </p:txBody>
      </p:sp>
      <p:sp>
        <p:nvSpPr>
          <p:cNvPr id="8338" name="Rectangle 3"/>
          <p:cNvSpPr>
            <a:spLocks noGrp="1" noChangeArrowheads="1"/>
          </p:cNvSpPr>
          <p:nvPr>
            <p:custDataLst>
              <p:tags r:id="rId82"/>
            </p:custDataLst>
          </p:nvPr>
        </p:nvSpPr>
        <p:spPr bwMode="auto">
          <a:xfrm>
            <a:off x="1626050" y="2768383"/>
            <a:ext cx="824675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7979AA9-52F3-45AF-A2BF-EEEA0AF07F28}" type="datetime'''''П''''''ромы''''шленн''''о''сть и'' Т''''''ра''нс''пор''т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Промышленность и Транспорт</a:t>
            </a:fld>
            <a:endParaRPr lang="ru-RU" altLang="ru-RU" sz="450" b="0">
              <a:sym typeface="+mn-lt"/>
            </a:endParaRPr>
          </a:p>
        </p:txBody>
      </p:sp>
      <p:sp>
        <p:nvSpPr>
          <p:cNvPr id="8339" name="Rectangle 3"/>
          <p:cNvSpPr>
            <a:spLocks noGrp="1" noChangeArrowheads="1"/>
          </p:cNvSpPr>
          <p:nvPr>
            <p:custDataLst>
              <p:tags r:id="rId83"/>
            </p:custDataLst>
          </p:nvPr>
        </p:nvSpPr>
        <p:spPr bwMode="auto">
          <a:xfrm>
            <a:off x="2646169" y="2541955"/>
            <a:ext cx="874728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C42B499-A87E-4528-A834-5723640CF243}" type="datetime'''Г''ра''''жд''''а''н''ска''я и в''''оенн''а''я ''оборо''на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Гражданская и военная оборона</a:t>
            </a:fld>
            <a:endParaRPr lang="ru-RU" altLang="ru-RU" sz="450" b="0">
              <a:sym typeface="+mn-lt"/>
            </a:endParaRPr>
          </a:p>
        </p:txBody>
      </p:sp>
      <p:sp>
        <p:nvSpPr>
          <p:cNvPr id="8340" name="Rectangle 3"/>
          <p:cNvSpPr>
            <a:spLocks noGrp="1" noChangeArrowheads="1"/>
          </p:cNvSpPr>
          <p:nvPr>
            <p:custDataLst>
              <p:tags r:id="rId84"/>
            </p:custDataLst>
          </p:nvPr>
        </p:nvSpPr>
        <p:spPr bwMode="auto">
          <a:xfrm>
            <a:off x="2646169" y="2655169"/>
            <a:ext cx="258605" cy="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1E52E0B-A3A3-4F46-A039-F84FD8863EA3}" type="datetime'''''''''''Н''''''''е''''''ф''''''''''''''т''''е''г''аз''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Нефтегаз</a:t>
            </a:fld>
            <a:endParaRPr lang="ru-RU" altLang="ru-RU" sz="450" b="0">
              <a:sym typeface="+mn-lt"/>
            </a:endParaRPr>
          </a:p>
        </p:txBody>
      </p:sp>
      <p:sp>
        <p:nvSpPr>
          <p:cNvPr id="8341" name="Rectangle 3"/>
          <p:cNvSpPr>
            <a:spLocks noGrp="1" noChangeArrowheads="1"/>
          </p:cNvSpPr>
          <p:nvPr>
            <p:custDataLst>
              <p:tags r:id="rId85"/>
            </p:custDataLst>
          </p:nvPr>
        </p:nvSpPr>
        <p:spPr bwMode="auto">
          <a:xfrm>
            <a:off x="2646168" y="2768383"/>
            <a:ext cx="1001051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AC836A8-A4C7-4C8E-B3F1-CEFE180A1F1E}" type="datetime'''Аэ''роко''''смичес''''кие'' сис''тем''''ы ''и ''об''ор''она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Аэрокосмические системы и оборона</a:t>
            </a:fld>
            <a:endParaRPr lang="ru-RU" altLang="ru-RU" sz="450" b="0">
              <a:sym typeface="+mn-lt"/>
            </a:endParaRPr>
          </a:p>
        </p:txBody>
      </p:sp>
      <p:sp>
        <p:nvSpPr>
          <p:cNvPr id="8342" name="Rectangle 3"/>
          <p:cNvSpPr>
            <a:spLocks noGrp="1" noChangeArrowheads="1"/>
          </p:cNvSpPr>
          <p:nvPr>
            <p:custDataLst>
              <p:tags r:id="rId86"/>
            </p:custDataLst>
          </p:nvPr>
        </p:nvSpPr>
        <p:spPr bwMode="auto">
          <a:xfrm>
            <a:off x="3842663" y="2541955"/>
            <a:ext cx="200210" cy="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3A1D687-5294-424C-91BC-DDA933CD021E}" type="datetime'Пр''''о''''''''''''''''''''''''''''''ч''и''''''''''''''е'">
              <a:rPr lang="ru-RU" altLang="en-US" sz="450" b="0"/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Прочие</a:t>
            </a:fld>
            <a:endParaRPr lang="ru-RU" altLang="ru-RU" sz="450" b="0">
              <a:sym typeface="+mn-lt"/>
            </a:endParaRPr>
          </a:p>
        </p:txBody>
      </p:sp>
      <p:graphicFrame>
        <p:nvGraphicFramePr>
          <p:cNvPr id="210" name="Chart 3"/>
          <p:cNvGraphicFramePr/>
          <p:nvPr>
            <p:custDataLst>
              <p:tags r:id="rId87"/>
            </p:custDataLst>
            <p:extLst>
              <p:ext uri="{D42A27DB-BD31-4B8C-83A1-F6EECF244321}">
                <p14:modId xmlns:p14="http://schemas.microsoft.com/office/powerpoint/2010/main" val="1302751507"/>
              </p:ext>
            </p:extLst>
          </p:nvPr>
        </p:nvGraphicFramePr>
        <p:xfrm>
          <a:off x="302447" y="3181904"/>
          <a:ext cx="1625516" cy="116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6" name="Прямоугольник 5"/>
          <p:cNvSpPr/>
          <p:nvPr>
            <p:custDataLst>
              <p:tags r:id="rId88"/>
            </p:custDataLst>
          </p:nvPr>
        </p:nvSpPr>
        <p:spPr bwMode="auto">
          <a:xfrm>
            <a:off x="1690404" y="3955446"/>
            <a:ext cx="107255" cy="79846"/>
          </a:xfrm>
          <a:prstGeom prst="rect">
            <a:avLst/>
          </a:prstGeom>
          <a:solidFill>
            <a:srgbClr val="9DB1C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74" name="Прямоугольник 373"/>
          <p:cNvSpPr/>
          <p:nvPr>
            <p:custDataLst>
              <p:tags r:id="rId89"/>
            </p:custDataLst>
          </p:nvPr>
        </p:nvSpPr>
        <p:spPr bwMode="auto">
          <a:xfrm>
            <a:off x="1567686" y="4203146"/>
            <a:ext cx="107255" cy="79846"/>
          </a:xfrm>
          <a:prstGeom prst="rect">
            <a:avLst/>
          </a:prstGeom>
          <a:solidFill>
            <a:srgbClr val="E9EAE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8" name="Прямоугольник 7"/>
          <p:cNvSpPr/>
          <p:nvPr>
            <p:custDataLst>
              <p:tags r:id="rId90"/>
            </p:custDataLst>
          </p:nvPr>
        </p:nvSpPr>
        <p:spPr bwMode="auto">
          <a:xfrm>
            <a:off x="1586915" y="3330067"/>
            <a:ext cx="107255" cy="79846"/>
          </a:xfrm>
          <a:prstGeom prst="rect">
            <a:avLst/>
          </a:prstGeom>
          <a:solidFill>
            <a:srgbClr val="4C6C9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8347" name="Rectangle 3"/>
          <p:cNvSpPr>
            <a:spLocks noGrp="1" noChangeArrowheads="1"/>
          </p:cNvSpPr>
          <p:nvPr>
            <p:custDataLst>
              <p:tags r:id="rId91"/>
            </p:custDataLst>
          </p:nvPr>
        </p:nvSpPr>
        <p:spPr bwMode="auto">
          <a:xfrm>
            <a:off x="1819779" y="4207873"/>
            <a:ext cx="622082" cy="1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8260252-23CB-427B-89B2-0DB6013191D2}" type="datetime'''Пр''''''о''ч''''''ие с''е''''''''''''''''г''''''''''менты'">
              <a:rPr lang="ru-RU" altLang="en-US" sz="1000" b="0">
                <a:latin typeface="+mn-lt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Прочие сегменты</a:t>
            </a:fld>
            <a:endParaRPr lang="ru-RU" altLang="ru-RU" sz="1000" b="0" dirty="0">
              <a:latin typeface="+mn-lt"/>
              <a:sym typeface="+mn-lt"/>
            </a:endParaRPr>
          </a:p>
        </p:txBody>
      </p:sp>
      <p:sp>
        <p:nvSpPr>
          <p:cNvPr id="199" name="Rectangle 3"/>
          <p:cNvSpPr>
            <a:spLocks noGrp="1" noChangeArrowheads="1"/>
          </p:cNvSpPr>
          <p:nvPr>
            <p:custDataLst>
              <p:tags r:id="rId92"/>
            </p:custDataLst>
          </p:nvPr>
        </p:nvSpPr>
        <p:spPr bwMode="auto">
          <a:xfrm>
            <a:off x="2660470" y="3716998"/>
            <a:ext cx="1499193" cy="2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0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10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10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9596CAAB-038C-4874-8B41-8C0795A8C439}" type="thinkcell&lt;?xml version=&quot;1.0&quot; encoding=&quot;UTF-16&quot; standalone=&quot;yes&quot;?&gt;&lt;root reqver=&quot;25060&quot;&gt;&lt;version val=&quot;28296&quot;/&gt;&lt;PersistentType&gt;&lt;m_guid val=&quot;cdcbff14-1d92-42ac-adba-a275988420c9&quot;/&gt;&lt;m_prec&gt;&lt;m_yearfmt&gt;&lt;begin val=&quot;0&quot;/&gt;&lt;end val=&quot;4&quot;/&gt;&lt;/m_yearfmt&gt;&lt;/m_prec&gt;&lt;/PersistentType&gt;&lt;/root&gt;">
              <a:rPr lang="ru-RU" altLang="en-US" sz="601"/>
              <a:pPr mar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​</a:t>
            </a:fld>
            <a:endParaRPr lang="ru-RU" sz="601" dirty="0">
              <a:sym typeface="+mn-lt"/>
            </a:endParaRPr>
          </a:p>
        </p:txBody>
      </p:sp>
      <p:sp>
        <p:nvSpPr>
          <p:cNvPr id="8349" name="Rectangle 3"/>
          <p:cNvSpPr>
            <a:spLocks noGrp="1" noChangeArrowheads="1"/>
          </p:cNvSpPr>
          <p:nvPr>
            <p:custDataLst>
              <p:tags r:id="rId93"/>
            </p:custDataLst>
          </p:nvPr>
        </p:nvSpPr>
        <p:spPr bwMode="auto">
          <a:xfrm>
            <a:off x="1754084" y="3304341"/>
            <a:ext cx="2113924" cy="34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B53FA0-F400-430C-902B-ECA30E2F20E2}" type="datetime'Приборы кон''троля источ''ников &#10;ионизи''рую''щего излучения '">
              <a:rPr lang="ru-RU" altLang="en-US" sz="1000" b="0" smtClean="0">
                <a:latin typeface="+mn-lt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Приборы контроля источников 
ионизирующего излучения </a:t>
            </a:fld>
            <a:endParaRPr lang="ru-RU" altLang="en-US" sz="1000" b="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000" b="0" dirty="0" smtClean="0">
                <a:latin typeface="+mn-lt"/>
              </a:rPr>
              <a:t>(энергетика, атомная промышленность)</a:t>
            </a:r>
            <a:endParaRPr lang="ru-RU" altLang="ru-RU" sz="1000" b="0" dirty="0">
              <a:latin typeface="+mn-lt"/>
              <a:sym typeface="+mn-lt"/>
            </a:endParaRPr>
          </a:p>
        </p:txBody>
      </p:sp>
      <p:sp>
        <p:nvSpPr>
          <p:cNvPr id="8350" name="Rectangle 164"/>
          <p:cNvSpPr>
            <a:spLocks noChangeArrowheads="1"/>
          </p:cNvSpPr>
          <p:nvPr/>
        </p:nvSpPr>
        <p:spPr bwMode="auto">
          <a:xfrm>
            <a:off x="4666639" y="2840358"/>
            <a:ext cx="2972168" cy="2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ru-RU" altLang="ru-RU" sz="826" b="1" dirty="0">
                <a:solidFill>
                  <a:srgbClr val="00338D"/>
                </a:solidFill>
              </a:rPr>
              <a:t>Комментарии</a:t>
            </a:r>
          </a:p>
        </p:txBody>
      </p:sp>
      <p:sp>
        <p:nvSpPr>
          <p:cNvPr id="8351" name="Freeform 41"/>
          <p:cNvSpPr>
            <a:spLocks/>
          </p:cNvSpPr>
          <p:nvPr/>
        </p:nvSpPr>
        <p:spPr bwMode="gray">
          <a:xfrm>
            <a:off x="4521947" y="2858422"/>
            <a:ext cx="145391" cy="166842"/>
          </a:xfrm>
          <a:custGeom>
            <a:avLst/>
            <a:gdLst>
              <a:gd name="T0" fmla="*/ 0 w 3291"/>
              <a:gd name="T1" fmla="*/ 0 h 3522"/>
              <a:gd name="T2" fmla="*/ 0 w 3291"/>
              <a:gd name="T3" fmla="*/ 3522 h 3522"/>
              <a:gd name="T4" fmla="*/ 2247 w 3291"/>
              <a:gd name="T5" fmla="*/ 3522 h 3522"/>
              <a:gd name="T6" fmla="*/ 3291 w 3291"/>
              <a:gd name="T7" fmla="*/ 0 h 3522"/>
              <a:gd name="T8" fmla="*/ 0 w 3291"/>
              <a:gd name="T9" fmla="*/ 0 h 3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351"/>
          </a:p>
        </p:txBody>
      </p:sp>
      <p:cxnSp>
        <p:nvCxnSpPr>
          <p:cNvPr id="179" name="Straight Connector 165"/>
          <p:cNvCxnSpPr/>
          <p:nvPr/>
        </p:nvCxnSpPr>
        <p:spPr>
          <a:xfrm>
            <a:off x="4681639" y="3036522"/>
            <a:ext cx="2756466" cy="0"/>
          </a:xfrm>
          <a:prstGeom prst="line">
            <a:avLst/>
          </a:prstGeom>
          <a:ln>
            <a:solidFill>
              <a:srgbClr val="98C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3"/>
          <p:cNvSpPr>
            <a:spLocks noGrp="1" noChangeArrowheads="1"/>
          </p:cNvSpPr>
          <p:nvPr>
            <p:custDataLst>
              <p:tags r:id="rId94"/>
            </p:custDataLst>
          </p:nvPr>
        </p:nvSpPr>
        <p:spPr bwMode="auto">
          <a:xfrm>
            <a:off x="1904914" y="3878618"/>
            <a:ext cx="1682930" cy="22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0" dirty="0" smtClean="0">
                <a:latin typeface="+mn-lt"/>
                <a:sym typeface="+mn-lt"/>
              </a:rPr>
              <a:t>Оборона, радиационный мониторинг,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0" dirty="0" smtClean="0">
                <a:latin typeface="+mn-lt"/>
                <a:sym typeface="+mn-lt"/>
              </a:rPr>
              <a:t>граница,  таможенная служба </a:t>
            </a:r>
            <a:endParaRPr lang="ru-RU" altLang="ru-RU" sz="1000" b="0" dirty="0">
              <a:latin typeface="+mn-lt"/>
              <a:sym typeface="+mn-lt"/>
            </a:endParaRP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16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1018" y="19901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018" y="199019"/>
                        <a:ext cx="1191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1139825" y="0"/>
            <a:ext cx="119173" cy="1191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601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6" name="Заголовок 2"/>
          <p:cNvSpPr>
            <a:spLocks noGrp="1"/>
          </p:cNvSpPr>
          <p:nvPr>
            <p:ph type="title"/>
          </p:nvPr>
        </p:nvSpPr>
        <p:spPr>
          <a:xfrm>
            <a:off x="107504" y="206917"/>
            <a:ext cx="6840760" cy="354871"/>
          </a:xfrm>
        </p:spPr>
        <p:txBody>
          <a:bodyPr/>
          <a:lstStyle/>
          <a:p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Стратегия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</a:rPr>
              <a:t>организационного развития ядерного приборостроения до 2030г. </a:t>
            </a:r>
            <a:endParaRPr lang="ru-RU" alt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2" name="Rectangle 164"/>
          <p:cNvSpPr/>
          <p:nvPr/>
        </p:nvSpPr>
        <p:spPr>
          <a:xfrm>
            <a:off x="298409" y="1436838"/>
            <a:ext cx="218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Компетенции</a:t>
            </a:r>
            <a:r>
              <a:rPr lang="en-US" sz="1200" b="1" dirty="0" smtClean="0">
                <a:solidFill>
                  <a:srgbClr val="002060"/>
                </a:solidFill>
              </a:rPr>
              <a:t>: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Наращивание объема НИОКР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3" name="Текст 4"/>
          <p:cNvSpPr>
            <a:spLocks noGrp="1"/>
          </p:cNvSpPr>
          <p:nvPr/>
        </p:nvSpPr>
        <p:spPr bwMode="auto">
          <a:xfrm>
            <a:off x="4697626" y="666794"/>
            <a:ext cx="3102115" cy="616204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27410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>
                <a:solidFill>
                  <a:schemeClr val="tx2"/>
                </a:solidFill>
                <a:sym typeface="+mn-lt"/>
              </a:rPr>
              <a:t>2028 – 2030 гг.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Разработка и поставка конкурентной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на мировом рынке приборной продукции </a:t>
            </a:r>
            <a:endParaRPr lang="ru-RU" sz="12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39" name="Rectangle 164"/>
          <p:cNvSpPr/>
          <p:nvPr/>
        </p:nvSpPr>
        <p:spPr>
          <a:xfrm>
            <a:off x="263943" y="2541502"/>
            <a:ext cx="194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Продукт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Развитие комплексных </a:t>
            </a:r>
          </a:p>
          <a:p>
            <a:pPr>
              <a:buClr>
                <a:schemeClr val="tx2"/>
              </a:buClr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решений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1" name="Текст 4"/>
          <p:cNvSpPr>
            <a:spLocks noGrp="1"/>
          </p:cNvSpPr>
          <p:nvPr/>
        </p:nvSpPr>
        <p:spPr bwMode="auto">
          <a:xfrm>
            <a:off x="2412627" y="682268"/>
            <a:ext cx="2202312" cy="616205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27410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2024 </a:t>
            </a:r>
            <a:r>
              <a:rPr lang="ru-RU" sz="1200" b="1" dirty="0">
                <a:solidFill>
                  <a:schemeClr val="tx2"/>
                </a:solidFill>
                <a:sym typeface="+mn-lt"/>
              </a:rPr>
              <a:t>– 2027 гг.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Расширение номенклатуры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sym typeface="+mn-lt"/>
              </a:rPr>
              <a:t> приборной продукции </a:t>
            </a:r>
            <a:endParaRPr lang="ru-RU" sz="12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73" name="Текст 4"/>
          <p:cNvSpPr>
            <a:spLocks noGrp="1"/>
          </p:cNvSpPr>
          <p:nvPr/>
        </p:nvSpPr>
        <p:spPr bwMode="auto">
          <a:xfrm>
            <a:off x="263943" y="743426"/>
            <a:ext cx="2148684" cy="441068"/>
          </a:xfrm>
          <a:prstGeom prst="chevron">
            <a:avLst>
              <a:gd name="adj" fmla="val 236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none" lIns="27410" tIns="0" rIns="0" bIns="0" anchor="ctr" anchorCtr="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sym typeface="+mn-lt"/>
              </a:rPr>
              <a:t>2021 </a:t>
            </a:r>
            <a:r>
              <a:rPr lang="ru-RU" sz="1200" b="1" dirty="0">
                <a:solidFill>
                  <a:srgbClr val="002060"/>
                </a:solidFill>
                <a:sym typeface="+mn-lt"/>
              </a:rPr>
              <a:t>– 2023 гг.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rgbClr val="002060"/>
                </a:solidFill>
                <a:sym typeface="+mn-lt"/>
              </a:rPr>
              <a:t>Консолидация активов</a:t>
            </a:r>
          </a:p>
        </p:txBody>
      </p:sp>
      <p:sp>
        <p:nvSpPr>
          <p:cNvPr id="174" name="Rectangle 164"/>
          <p:cNvSpPr/>
          <p:nvPr/>
        </p:nvSpPr>
        <p:spPr>
          <a:xfrm>
            <a:off x="277624" y="3257006"/>
            <a:ext cx="222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Рынок</a:t>
            </a:r>
            <a:r>
              <a:rPr lang="en-US" sz="1200" b="1" dirty="0" smtClean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</a:rPr>
              <a:t>АЭС дизайна РФ </a:t>
            </a: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Расширение участия в  проектах ГК «</a:t>
            </a:r>
            <a:r>
              <a:rPr lang="ru-RU" sz="1200" dirty="0" err="1" smtClean="0">
                <a:solidFill>
                  <a:srgbClr val="002060"/>
                </a:solidFill>
              </a:rPr>
              <a:t>Росатом</a:t>
            </a:r>
            <a:r>
              <a:rPr lang="ru-RU" sz="1200" dirty="0" smtClean="0">
                <a:solidFill>
                  <a:srgbClr val="002060"/>
                </a:solidFill>
              </a:rPr>
              <a:t>»</a:t>
            </a:r>
            <a:endParaRPr lang="ru-RU" sz="1200" dirty="0">
              <a:solidFill>
                <a:srgbClr val="002060"/>
              </a:solidFill>
            </a:endParaRP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Расширение поставок на 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не отраслевые рынки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5" name="Rectangle 164"/>
          <p:cNvSpPr/>
          <p:nvPr/>
        </p:nvSpPr>
        <p:spPr>
          <a:xfrm>
            <a:off x="2358142" y="1436838"/>
            <a:ext cx="2339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Компетенции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Завершение базовых НИОКР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Локализация конкурентных </a:t>
            </a:r>
          </a:p>
          <a:p>
            <a:pPr>
              <a:buClr>
                <a:schemeClr val="tx2"/>
              </a:buClr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решений  зарубежных компаний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Приобретение </a:t>
            </a:r>
          </a:p>
          <a:p>
            <a:pPr>
              <a:buClr>
                <a:schemeClr val="tx2"/>
              </a:buClr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не отраслевых активов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7" name="Rectangle 164"/>
          <p:cNvSpPr/>
          <p:nvPr/>
        </p:nvSpPr>
        <p:spPr>
          <a:xfrm>
            <a:off x="2333198" y="2566345"/>
            <a:ext cx="267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Продукт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Поставка комплексных решений </a:t>
            </a: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на основе проектных решений 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8" name="Rectangle 164"/>
          <p:cNvSpPr/>
          <p:nvPr/>
        </p:nvSpPr>
        <p:spPr>
          <a:xfrm>
            <a:off x="2267744" y="3257006"/>
            <a:ext cx="2263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Рынок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</a:rPr>
              <a:t>АЭС </a:t>
            </a:r>
            <a:r>
              <a:rPr lang="ru-RU" sz="1200" dirty="0" smtClean="0">
                <a:solidFill>
                  <a:srgbClr val="002060"/>
                </a:solidFill>
              </a:rPr>
              <a:t>дизайна РФ </a:t>
            </a: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Проекты ГК «</a:t>
            </a:r>
            <a:r>
              <a:rPr lang="ru-RU" sz="1200" dirty="0" err="1" smtClean="0">
                <a:solidFill>
                  <a:srgbClr val="002060"/>
                </a:solidFill>
              </a:rPr>
              <a:t>Росатом</a:t>
            </a:r>
            <a:r>
              <a:rPr lang="ru-RU" sz="1200" dirty="0" smtClean="0">
                <a:solidFill>
                  <a:srgbClr val="002060"/>
                </a:solidFill>
              </a:rPr>
              <a:t>»</a:t>
            </a: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Mega </a:t>
            </a:r>
            <a:r>
              <a:rPr lang="en-US" sz="1200" dirty="0">
                <a:solidFill>
                  <a:srgbClr val="002060"/>
                </a:solidFill>
              </a:rPr>
              <a:t>science </a:t>
            </a:r>
            <a:r>
              <a:rPr lang="ru-RU" sz="1200" dirty="0" smtClean="0">
                <a:solidFill>
                  <a:srgbClr val="002060"/>
                </a:solidFill>
              </a:rPr>
              <a:t>проекты</a:t>
            </a:r>
          </a:p>
          <a:p>
            <a:pPr marL="128708" indent="-128708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Не отраслевые рынки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9" name="Rectangle 164"/>
          <p:cNvSpPr/>
          <p:nvPr/>
        </p:nvSpPr>
        <p:spPr>
          <a:xfrm>
            <a:off x="5004048" y="1437207"/>
            <a:ext cx="210459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Компетенции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Вывод </a:t>
            </a: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продуктов на </a:t>
            </a: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международные рынки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8" name="Rectangle 164"/>
          <p:cNvSpPr/>
          <p:nvPr/>
        </p:nvSpPr>
        <p:spPr>
          <a:xfrm>
            <a:off x="5037252" y="3327525"/>
            <a:ext cx="2071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Рынок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АЭС </a:t>
            </a:r>
            <a:r>
              <a:rPr lang="ru-RU" sz="1200" dirty="0">
                <a:solidFill>
                  <a:srgbClr val="002060"/>
                </a:solidFill>
              </a:rPr>
              <a:t>дизайна </a:t>
            </a:r>
            <a:r>
              <a:rPr lang="ru-RU" sz="1200" dirty="0" smtClean="0">
                <a:solidFill>
                  <a:srgbClr val="002060"/>
                </a:solidFill>
              </a:rPr>
              <a:t>РФ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</a:rPr>
              <a:t>Проекты ГК «</a:t>
            </a:r>
            <a:r>
              <a:rPr lang="ru-RU" sz="1200" dirty="0" err="1">
                <a:solidFill>
                  <a:srgbClr val="002060"/>
                </a:solidFill>
              </a:rPr>
              <a:t>Росатом</a:t>
            </a:r>
            <a:r>
              <a:rPr lang="ru-RU" sz="1200" dirty="0">
                <a:solidFill>
                  <a:srgbClr val="002060"/>
                </a:solidFill>
              </a:rPr>
              <a:t>»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Международные проекты</a:t>
            </a:r>
            <a:endParaRPr lang="ru-RU" sz="1200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ЦЯНТ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Не отраслевые рынки</a:t>
            </a: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90" name="Group 197"/>
          <p:cNvGrpSpPr/>
          <p:nvPr/>
        </p:nvGrpSpPr>
        <p:grpSpPr>
          <a:xfrm>
            <a:off x="1338285" y="4532798"/>
            <a:ext cx="192459" cy="192016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191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Rectangle 164"/>
          <p:cNvSpPr/>
          <p:nvPr/>
        </p:nvSpPr>
        <p:spPr>
          <a:xfrm>
            <a:off x="5004048" y="2545849"/>
            <a:ext cx="2488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Продукт</a:t>
            </a:r>
            <a:r>
              <a:rPr lang="en-US" sz="1200" b="1" dirty="0">
                <a:solidFill>
                  <a:srgbClr val="002060"/>
                </a:solidFill>
              </a:rPr>
              <a:t>:</a:t>
            </a:r>
            <a:endParaRPr lang="ru-RU" sz="1200" b="1" dirty="0">
              <a:solidFill>
                <a:srgbClr val="002060"/>
              </a:solidFill>
            </a:endParaRPr>
          </a:p>
          <a:p>
            <a:pPr marL="128708" indent="-12870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Поставка комплексных решений соответствующих международным требованиям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6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1018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Слайд think-cell" r:id="rId34" imgW="360" imgH="360" progId="TCLayout.ActiveDocument.1">
                  <p:embed/>
                </p:oleObj>
              </mc:Choice>
              <mc:Fallback>
                <p:oleObj name="Слайд think-cell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018" y="1192"/>
                        <a:ext cx="1191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1139825" y="0"/>
            <a:ext cx="119173" cy="119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51" b="1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733" indent="-214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8050" indent="-17161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1270" indent="-17161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4490" indent="-17161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771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3093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415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737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63C61D-A21C-4A0A-80AF-F9113369A912}" type="slidenum">
              <a:rPr lang="ru-RU" altLang="ru-RU" smtClean="0">
                <a:solidFill>
                  <a:srgbClr val="003274"/>
                </a:solidFill>
              </a:rPr>
              <a:pPr/>
              <a:t>6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1082" name="Заголовок 1"/>
          <p:cNvSpPr txBox="1">
            <a:spLocks/>
          </p:cNvSpPr>
          <p:nvPr/>
        </p:nvSpPr>
        <p:spPr>
          <a:xfrm>
            <a:off x="1331694" y="2383"/>
            <a:ext cx="5618994" cy="7221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kern="0" dirty="0">
                <a:solidFill>
                  <a:srgbClr val="002060"/>
                </a:solidFill>
                <a:latin typeface="+mn-lt"/>
              </a:rPr>
              <a:t>Потенциал 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</a:rPr>
              <a:t>роста отраслевого ядерного приборостроения </a:t>
            </a:r>
            <a:endParaRPr lang="ru-RU" sz="1600" kern="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2" name="Group 197"/>
          <p:cNvGrpSpPr/>
          <p:nvPr/>
        </p:nvGrpSpPr>
        <p:grpSpPr>
          <a:xfrm>
            <a:off x="1385644" y="4517676"/>
            <a:ext cx="192459" cy="192016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191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Прямая соединительная линия 7"/>
          <p:cNvCxnSpPr/>
          <p:nvPr>
            <p:custDataLst>
              <p:tags r:id="rId4"/>
            </p:custDataLst>
          </p:nvPr>
        </p:nvCxnSpPr>
        <p:spPr bwMode="auto">
          <a:xfrm>
            <a:off x="2746274" y="3711039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>
            <p:custDataLst>
              <p:tags r:id="rId5"/>
            </p:custDataLst>
          </p:nvPr>
        </p:nvCxnSpPr>
        <p:spPr bwMode="auto">
          <a:xfrm>
            <a:off x="4249043" y="2694496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>
            <p:custDataLst>
              <p:tags r:id="rId6"/>
            </p:custDataLst>
          </p:nvPr>
        </p:nvCxnSpPr>
        <p:spPr bwMode="auto">
          <a:xfrm>
            <a:off x="4749568" y="2195162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>
            <p:custDataLst>
              <p:tags r:id="rId7"/>
            </p:custDataLst>
          </p:nvPr>
        </p:nvCxnSpPr>
        <p:spPr bwMode="auto">
          <a:xfrm>
            <a:off x="3246800" y="3517979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>
            <p:custDataLst>
              <p:tags r:id="rId8"/>
            </p:custDataLst>
          </p:nvPr>
        </p:nvCxnSpPr>
        <p:spPr bwMode="auto">
          <a:xfrm>
            <a:off x="1745223" y="3832595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>
            <p:custDataLst>
              <p:tags r:id="rId9"/>
            </p:custDataLst>
          </p:nvPr>
        </p:nvCxnSpPr>
        <p:spPr bwMode="auto">
          <a:xfrm>
            <a:off x="2245749" y="3786118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>
            <p:custDataLst>
              <p:tags r:id="rId10"/>
            </p:custDataLst>
          </p:nvPr>
        </p:nvCxnSpPr>
        <p:spPr bwMode="auto">
          <a:xfrm>
            <a:off x="3747325" y="3140202"/>
            <a:ext cx="22285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>
            <p:custDataLst>
              <p:tags r:id="rId11"/>
            </p:custDataLst>
          </p:nvPr>
        </p:nvCxnSpPr>
        <p:spPr bwMode="auto">
          <a:xfrm>
            <a:off x="5250094" y="1401471"/>
            <a:ext cx="22166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Chart 3"/>
          <p:cNvGraphicFramePr/>
          <p:nvPr>
            <p:custDataLst>
              <p:tags r:id="rId12"/>
            </p:custDataLst>
          </p:nvPr>
        </p:nvGraphicFramePr>
        <p:xfrm>
          <a:off x="1293558" y="1339502"/>
          <a:ext cx="4629861" cy="262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 useBgFill="1">
        <p:nvSpPr>
          <p:cNvPr id="230" name="Полилиния 229"/>
          <p:cNvSpPr/>
          <p:nvPr>
            <p:custDataLst>
              <p:tags r:id="rId13"/>
            </p:custDataLst>
          </p:nvPr>
        </p:nvSpPr>
        <p:spPr bwMode="auto">
          <a:xfrm>
            <a:off x="5431236" y="3545389"/>
            <a:ext cx="359902" cy="139432"/>
          </a:xfrm>
          <a:custGeom>
            <a:avLst/>
            <a:gdLst/>
            <a:ahLst/>
            <a:cxnLst/>
            <a:rect l="0" t="0" r="0" b="0"/>
            <a:pathLst>
              <a:path w="479426" h="185738">
                <a:moveTo>
                  <a:pt x="0" y="128587"/>
                </a:moveTo>
                <a:lnTo>
                  <a:pt x="479425" y="0"/>
                </a:lnTo>
                <a:lnTo>
                  <a:pt x="479425" y="57150"/>
                </a:lnTo>
                <a:lnTo>
                  <a:pt x="0" y="185737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 useBgFill="1">
        <p:nvSpPr>
          <p:cNvPr id="227" name="Полилиния 226"/>
          <p:cNvSpPr/>
          <p:nvPr>
            <p:custDataLst>
              <p:tags r:id="rId14"/>
            </p:custDataLst>
          </p:nvPr>
        </p:nvSpPr>
        <p:spPr bwMode="auto">
          <a:xfrm>
            <a:off x="2927416" y="3545389"/>
            <a:ext cx="359902" cy="139432"/>
          </a:xfrm>
          <a:custGeom>
            <a:avLst/>
            <a:gdLst/>
            <a:ahLst/>
            <a:cxnLst/>
            <a:rect l="0" t="0" r="0" b="0"/>
            <a:pathLst>
              <a:path w="479426" h="185738">
                <a:moveTo>
                  <a:pt x="0" y="128587"/>
                </a:moveTo>
                <a:lnTo>
                  <a:pt x="479425" y="0"/>
                </a:lnTo>
                <a:lnTo>
                  <a:pt x="479425" y="57150"/>
                </a:lnTo>
                <a:lnTo>
                  <a:pt x="0" y="185737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225" name="Полилиния 224"/>
          <p:cNvSpPr/>
          <p:nvPr>
            <p:custDataLst>
              <p:tags r:id="rId15"/>
            </p:custDataLst>
          </p:nvPr>
        </p:nvSpPr>
        <p:spPr bwMode="auto">
          <a:xfrm>
            <a:off x="2927416" y="3545389"/>
            <a:ext cx="359902" cy="96530"/>
          </a:xfrm>
          <a:custGeom>
            <a:avLst/>
            <a:gdLst/>
            <a:ahLst/>
            <a:cxnLst/>
            <a:rect l="0" t="0" r="0" b="0"/>
            <a:pathLst>
              <a:path w="479426" h="128588">
                <a:moveTo>
                  <a:pt x="0" y="128587"/>
                </a:moveTo>
                <a:lnTo>
                  <a:pt x="47942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226" name="Полилиния 225"/>
          <p:cNvSpPr/>
          <p:nvPr>
            <p:custDataLst>
              <p:tags r:id="rId16"/>
            </p:custDataLst>
          </p:nvPr>
        </p:nvSpPr>
        <p:spPr bwMode="auto">
          <a:xfrm>
            <a:off x="2927416" y="3588292"/>
            <a:ext cx="359902" cy="96530"/>
          </a:xfrm>
          <a:custGeom>
            <a:avLst/>
            <a:gdLst/>
            <a:ahLst/>
            <a:cxnLst/>
            <a:rect l="0" t="0" r="0" b="0"/>
            <a:pathLst>
              <a:path w="479426" h="128588">
                <a:moveTo>
                  <a:pt x="0" y="128587"/>
                </a:moveTo>
                <a:lnTo>
                  <a:pt x="47942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228" name="Полилиния 227"/>
          <p:cNvSpPr/>
          <p:nvPr>
            <p:custDataLst>
              <p:tags r:id="rId17"/>
            </p:custDataLst>
          </p:nvPr>
        </p:nvSpPr>
        <p:spPr bwMode="auto">
          <a:xfrm>
            <a:off x="5431236" y="3545389"/>
            <a:ext cx="359902" cy="96530"/>
          </a:xfrm>
          <a:custGeom>
            <a:avLst/>
            <a:gdLst/>
            <a:ahLst/>
            <a:cxnLst/>
            <a:rect l="0" t="0" r="0" b="0"/>
            <a:pathLst>
              <a:path w="479426" h="128588">
                <a:moveTo>
                  <a:pt x="0" y="128587"/>
                </a:moveTo>
                <a:lnTo>
                  <a:pt x="47942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229" name="Полилиния 228"/>
          <p:cNvSpPr/>
          <p:nvPr>
            <p:custDataLst>
              <p:tags r:id="rId18"/>
            </p:custDataLst>
          </p:nvPr>
        </p:nvSpPr>
        <p:spPr bwMode="auto">
          <a:xfrm>
            <a:off x="5431236" y="3588292"/>
            <a:ext cx="359902" cy="96530"/>
          </a:xfrm>
          <a:custGeom>
            <a:avLst/>
            <a:gdLst/>
            <a:ahLst/>
            <a:cxnLst/>
            <a:rect l="0" t="0" r="0" b="0"/>
            <a:pathLst>
              <a:path w="479426" h="128588">
                <a:moveTo>
                  <a:pt x="0" y="128587"/>
                </a:moveTo>
                <a:lnTo>
                  <a:pt x="47942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12310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2526996" y="3672904"/>
            <a:ext cx="159691" cy="151350"/>
          </a:xfrm>
          <a:prstGeom prst="rect">
            <a:avLst/>
          </a:prstGeom>
          <a:solidFill>
            <a:srgbClr val="6F8D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84" tIns="0" rIns="16684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B84EE1E-90DF-46A4-8E75-D8B6E23C73A5}" type="datetime'''''''1''0'''''''''''''''''''''''''''''''''''''''''">
              <a:rPr lang="ru-RU" altLang="en-US" sz="901" b="0">
                <a:solidFill>
                  <a:schemeClr val="bg1"/>
                </a:solidFill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ru-RU" altLang="ru-RU" sz="90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311" name="Rectangle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1474701" y="3937467"/>
            <a:ext cx="262180" cy="1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7933D71-F371-428B-81AD-1ABB4E1380AC}" type="datetime'''2''''''0''''''2''1'''''''''">
              <a:rPr lang="ru-RU" altLang="en-US" sz="90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2021</a:t>
            </a:fld>
            <a:endParaRPr lang="ru-RU" altLang="ru-RU" sz="901" b="0">
              <a:sym typeface="+mn-lt"/>
            </a:endParaRPr>
          </a:p>
        </p:txBody>
      </p:sp>
      <p:sp>
        <p:nvSpPr>
          <p:cNvPr id="12312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2058647" y="3733682"/>
            <a:ext cx="96530" cy="151349"/>
          </a:xfrm>
          <a:prstGeom prst="rect">
            <a:avLst/>
          </a:prstGeom>
          <a:solidFill>
            <a:srgbClr val="6F8D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84" tIns="0" rIns="16684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77514D6-BC2A-4EE7-8C7A-02A764716EC6}" type="datetime'''''''''''''''''''''''''''''''''''''''''''''''''6'''">
              <a:rPr lang="ru-RU" altLang="en-US" sz="901" b="0">
                <a:solidFill>
                  <a:schemeClr val="bg1"/>
                </a:solidFill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altLang="ru-RU" sz="90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313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1836986" y="3937467"/>
            <a:ext cx="539852" cy="2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D9B0304-E4CD-4317-9145-F4473EFB3CE6}" type="datetime'Т''''''''''р''а''дици''''о''''нн''ые'' &#10;ры''''н''к''и'''''">
              <a:rPr lang="ru-RU" altLang="en-US" sz="60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Традиционные 
рынки</a:t>
            </a:fld>
            <a:endParaRPr lang="ru-RU" altLang="ru-RU" sz="601" b="0">
              <a:sym typeface="+mn-lt"/>
            </a:endParaRPr>
          </a:p>
        </p:txBody>
      </p:sp>
      <p:sp>
        <p:nvSpPr>
          <p:cNvPr id="12314" name="Rectangle 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2344662" y="3937467"/>
            <a:ext cx="524360" cy="5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C5B7FDC-CBA9-4122-9B83-9B981B80D366}" type="datetime'Сп''ец''.'' приб''оры ''&#10;для лабо''раторных'' &#10;''пр''оекто''в'">
              <a:rPr lang="ru-RU" altLang="en-US" sz="60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Спец. приборы 
для лабораторных 
проектов</a:t>
            </a:fld>
            <a:endParaRPr lang="ru-RU" altLang="ru-RU" sz="601" b="0">
              <a:sym typeface="+mn-lt"/>
            </a:endParaRPr>
          </a:p>
        </p:txBody>
      </p:sp>
      <p:sp>
        <p:nvSpPr>
          <p:cNvPr id="12315" name="Rectangle 3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3027522" y="3539430"/>
            <a:ext cx="159691" cy="151350"/>
          </a:xfrm>
          <a:prstGeom prst="rect">
            <a:avLst/>
          </a:prstGeom>
          <a:solidFill>
            <a:srgbClr val="6F8D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84" tIns="0" rIns="16684" bIns="0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008B81B-0D97-4F28-AAE0-EE04F28D2111}" type="datetime'''''''''''''''''''3''''''''''''''0'''''''">
              <a:rPr lang="ru-RU" altLang="en-US" sz="901" b="0">
                <a:solidFill>
                  <a:schemeClr val="bg1"/>
                </a:solidFill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ru-RU" altLang="ru-RU" sz="901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316" name="Rectangle 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3023947" y="3937467"/>
            <a:ext cx="168033" cy="1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601" b="0" dirty="0" smtClean="0">
                <a:sym typeface="+mn-lt"/>
              </a:rPr>
              <a:t>АЭС</a:t>
            </a:r>
            <a:endParaRPr lang="ru-RU" altLang="ru-RU" sz="601" b="0" dirty="0">
              <a:sym typeface="+mn-lt"/>
            </a:endParaRPr>
          </a:p>
        </p:txBody>
      </p:sp>
      <p:sp>
        <p:nvSpPr>
          <p:cNvPr id="12317" name="Rectangle 3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3450585" y="3937467"/>
            <a:ext cx="315807" cy="30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950BE71-2906-432A-8EE7-BD8AADF72CC2}" type="datetime'''M''e''ga'''''''''' &#10;Sc''ien''''''ce'' ''''&#10;Пр''о''е''кт''ы'">
              <a:rPr lang="en-US" altLang="en-US" sz="601" b="0"/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Mega 
Science 
Проекты</a:t>
            </a:fld>
            <a:endParaRPr lang="ru-RU" altLang="ru-RU" sz="601" b="0">
              <a:sym typeface="+mn-lt"/>
            </a:endParaRPr>
          </a:p>
        </p:txBody>
      </p:sp>
      <p:sp>
        <p:nvSpPr>
          <p:cNvPr id="12318" name="Rectangle 3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3862922" y="3937467"/>
            <a:ext cx="494567" cy="30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E21AC7B-A6BF-4A70-85BE-5C9B3DE89582}" type="datetime'В''ывод А''''''Э''''С'' ''&#10;''''и''з'''''' э''ксплу''ата''ции'">
              <a:rPr lang="ru-RU" altLang="en-US" sz="60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Вывод АЭС 
из эксплуатации</a:t>
            </a:fld>
            <a:endParaRPr lang="ru-RU" altLang="ru-RU" sz="601" b="0">
              <a:sym typeface="+mn-lt"/>
            </a:endParaRPr>
          </a:p>
        </p:txBody>
      </p:sp>
      <p:sp>
        <p:nvSpPr>
          <p:cNvPr id="12319" name="Rectangle 3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4421842" y="3937467"/>
            <a:ext cx="376586" cy="2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FE61E24-2D80-4972-A81A-3418428F69DF}" type="datetime'14''-''''ый'''' ''н''ацпр''''оек''''''''''''''''т'''">
              <a:rPr lang="ru-RU" altLang="en-US" sz="60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14-ый нацпроект</a:t>
            </a:fld>
            <a:endParaRPr lang="ru-RU" altLang="ru-RU" sz="601" b="0">
              <a:sym typeface="+mn-lt"/>
            </a:endParaRPr>
          </a:p>
        </p:txBody>
      </p:sp>
      <p:sp>
        <p:nvSpPr>
          <p:cNvPr id="12320" name="Rectangle 3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4902109" y="3937467"/>
            <a:ext cx="418296" cy="1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3A9643F-D738-4740-98A0-78D2565794F4}" type="datetime'Р''''''''''''''''''АО'' ''''''и'' ''''О''Я''''''Т'''''">
              <a:rPr lang="ru-RU" altLang="en-US" sz="601" b="0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РАО и ОЯТ</a:t>
            </a:fld>
            <a:endParaRPr lang="ru-RU" altLang="ru-RU" sz="601" b="0">
              <a:sym typeface="+mn-lt"/>
            </a:endParaRPr>
          </a:p>
        </p:txBody>
      </p:sp>
      <p:sp>
        <p:nvSpPr>
          <p:cNvPr id="12321" name="Rectangle 3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5501547" y="3937468"/>
            <a:ext cx="219278" cy="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34A808F-C237-4256-8B09-4A719CCC10B1}" type="datetime'2''''''''''''''''''''''''''''0''''''''''''''''3''''0'">
              <a:rPr lang="ru-RU" altLang="en-US" sz="751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2030</a:t>
            </a:fld>
            <a:endParaRPr lang="ru-RU" altLang="ru-RU" sz="751">
              <a:sym typeface="+mn-lt"/>
            </a:endParaRPr>
          </a:p>
        </p:txBody>
      </p:sp>
      <p:sp>
        <p:nvSpPr>
          <p:cNvPr id="12322" name="Rectangle 3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gray">
          <a:xfrm>
            <a:off x="5481289" y="1206028"/>
            <a:ext cx="259797" cy="1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68" tIns="0" rIns="19068" bIns="0" anchor="b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0363" indent="-177800">
              <a:spcBef>
                <a:spcPts val="1200"/>
              </a:spcBef>
              <a:spcAft>
                <a:spcPts val="6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68288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28600">
              <a:spcBef>
                <a:spcPts val="1200"/>
              </a:spcBef>
              <a:spcAft>
                <a:spcPts val="300"/>
              </a:spcAft>
              <a:buChar char="–"/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BFAE64C-666D-40EA-89D5-8428829A0E9B}" type="datetime'3''''''3''''''''5'''''">
              <a:rPr lang="ru-RU" altLang="en-US" sz="1051">
                <a:sym typeface="+mn-lt"/>
              </a:rPr>
              <a:pPr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335</a:t>
            </a:fld>
            <a:endParaRPr lang="ru-RU" altLang="ru-RU" sz="1051">
              <a:sym typeface="+mn-lt"/>
            </a:endParaRPr>
          </a:p>
        </p:txBody>
      </p:sp>
      <p:sp>
        <p:nvSpPr>
          <p:cNvPr id="12323" name="TextBox 215"/>
          <p:cNvSpPr txBox="1">
            <a:spLocks noChangeArrowheads="1"/>
          </p:cNvSpPr>
          <p:nvPr/>
        </p:nvSpPr>
        <p:spPr bwMode="auto">
          <a:xfrm>
            <a:off x="1393663" y="4828880"/>
            <a:ext cx="4503538" cy="3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525" i="1"/>
              <a:t>Прим.: данные цифры указаны для доли ЯП</a:t>
            </a:r>
            <a:endParaRPr lang="ru-RU" altLang="ru-RU" sz="525"/>
          </a:p>
          <a:p>
            <a:r>
              <a:rPr lang="ru-RU" altLang="ru-RU" sz="525"/>
              <a:t>традиционный рынок* - медицина, транспорт, промышленность, эксплуатация АЭС, нефтегаз и тд</a:t>
            </a:r>
            <a:endParaRPr lang="ru-RU" altLang="ru-RU" sz="601">
              <a:hlinkClick r:id="rId37"/>
            </a:endParaRPr>
          </a:p>
          <a:p>
            <a:r>
              <a:rPr lang="ru-RU" altLang="ru-RU" sz="525"/>
              <a:t>вывод из эксплуатации -</a:t>
            </a:r>
            <a:r>
              <a:rPr lang="ru-RU" altLang="ru-RU" sz="601"/>
              <a:t> </a:t>
            </a:r>
            <a:r>
              <a:rPr lang="en-US" altLang="ru-RU" sz="601"/>
              <a:t> </a:t>
            </a:r>
            <a:r>
              <a:rPr lang="en-US" altLang="ru-RU" sz="601">
                <a:hlinkClick r:id="rId37"/>
              </a:rPr>
              <a:t>http://www.rusecounion.ru/sites/default/files/2%20Status2016_decom-rw-snf-Russia_RUS_0.pdf</a:t>
            </a:r>
            <a:endParaRPr lang="ru-RU" altLang="ru-RU" sz="450"/>
          </a:p>
        </p:txBody>
      </p:sp>
      <p:sp>
        <p:nvSpPr>
          <p:cNvPr id="12324" name="Rectangle 164"/>
          <p:cNvSpPr>
            <a:spLocks noChangeArrowheads="1"/>
          </p:cNvSpPr>
          <p:nvPr/>
        </p:nvSpPr>
        <p:spPr bwMode="auto">
          <a:xfrm>
            <a:off x="971600" y="549395"/>
            <a:ext cx="6451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8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 dirty="0" smtClean="0">
                <a:solidFill>
                  <a:srgbClr val="002060"/>
                </a:solidFill>
              </a:rPr>
              <a:t>Отраслевые сегменты Ядерного приборостроения, </a:t>
            </a:r>
            <a:r>
              <a:rPr lang="ru-RU" altLang="ru-RU" sz="1200" b="1" dirty="0">
                <a:solidFill>
                  <a:srgbClr val="002060"/>
                </a:solidFill>
              </a:rPr>
              <a:t>млрд руб.</a:t>
            </a:r>
          </a:p>
        </p:txBody>
      </p:sp>
      <p:sp>
        <p:nvSpPr>
          <p:cNvPr id="12325" name="Freeform 41"/>
          <p:cNvSpPr>
            <a:spLocks/>
          </p:cNvSpPr>
          <p:nvPr/>
        </p:nvSpPr>
        <p:spPr bwMode="gray">
          <a:xfrm>
            <a:off x="684391" y="557728"/>
            <a:ext cx="190676" cy="166842"/>
          </a:xfrm>
          <a:custGeom>
            <a:avLst/>
            <a:gdLst>
              <a:gd name="T0" fmla="*/ 0 w 3291"/>
              <a:gd name="T1" fmla="*/ 0 h 3522"/>
              <a:gd name="T2" fmla="*/ 0 w 3291"/>
              <a:gd name="T3" fmla="*/ 3522 h 3522"/>
              <a:gd name="T4" fmla="*/ 2247 w 3291"/>
              <a:gd name="T5" fmla="*/ 3522 h 3522"/>
              <a:gd name="T6" fmla="*/ 3291 w 3291"/>
              <a:gd name="T7" fmla="*/ 0 h 3522"/>
              <a:gd name="T8" fmla="*/ 0 w 3291"/>
              <a:gd name="T9" fmla="*/ 0 h 3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351"/>
          </a:p>
        </p:txBody>
      </p:sp>
      <p:sp>
        <p:nvSpPr>
          <p:cNvPr id="240" name="TextBox 239"/>
          <p:cNvSpPr txBox="1"/>
          <p:nvPr/>
        </p:nvSpPr>
        <p:spPr>
          <a:xfrm>
            <a:off x="5909354" y="2692503"/>
            <a:ext cx="1898422" cy="8842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just">
              <a:defRPr/>
            </a:pPr>
            <a:r>
              <a:rPr lang="ru-RU" sz="788" b="1" dirty="0"/>
              <a:t>Вывод АЭС из эксплуатации: </a:t>
            </a:r>
            <a:br>
              <a:rPr lang="ru-RU" sz="788" b="1" dirty="0"/>
            </a:br>
            <a:r>
              <a:rPr lang="ru-RU" sz="751" dirty="0"/>
              <a:t>В период 2021-2030 гг. в РФ планируется вывод 8 реакторов РБМК-1000 (сл. 58) из эксплуатации. Оценочная стоимость вывода одного реактора</a:t>
            </a:r>
            <a:r>
              <a:rPr lang="en-US" sz="751" dirty="0"/>
              <a:t> </a:t>
            </a:r>
            <a:r>
              <a:rPr lang="ru-RU" sz="751" dirty="0"/>
              <a:t>порядка </a:t>
            </a:r>
            <a:r>
              <a:rPr lang="en-US" sz="751" dirty="0"/>
              <a:t>100</a:t>
            </a:r>
            <a:r>
              <a:rPr lang="ru-RU" sz="751" dirty="0"/>
              <a:t> млрд руб. Доля ЯП </a:t>
            </a:r>
            <a:r>
              <a:rPr lang="en-US" sz="751" dirty="0"/>
              <a:t>~</a:t>
            </a:r>
            <a:r>
              <a:rPr lang="ru-RU" sz="751" dirty="0"/>
              <a:t>10</a:t>
            </a:r>
            <a:r>
              <a:rPr lang="en-US" sz="751" dirty="0"/>
              <a:t>%</a:t>
            </a:r>
            <a:endParaRPr lang="ru-RU" sz="751" dirty="0"/>
          </a:p>
        </p:txBody>
      </p:sp>
      <p:sp>
        <p:nvSpPr>
          <p:cNvPr id="241" name="TextBox 240"/>
          <p:cNvSpPr txBox="1"/>
          <p:nvPr/>
        </p:nvSpPr>
        <p:spPr>
          <a:xfrm>
            <a:off x="5878729" y="1578941"/>
            <a:ext cx="1898422" cy="21358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788" b="1" dirty="0"/>
              <a:t>РАО и </a:t>
            </a:r>
            <a:r>
              <a:rPr lang="ru-RU" sz="788" b="1" dirty="0" smtClean="0"/>
              <a:t>ОЯТ</a:t>
            </a:r>
            <a:endParaRPr lang="ru-RU" sz="751" b="1" dirty="0">
              <a:solidFill>
                <a:srgbClr val="FF0000"/>
              </a:solidFill>
            </a:endParaRPr>
          </a:p>
        </p:txBody>
      </p:sp>
      <p:sp>
        <p:nvSpPr>
          <p:cNvPr id="12329" name="TextBox 57"/>
          <p:cNvSpPr txBox="1">
            <a:spLocks noChangeArrowheads="1"/>
          </p:cNvSpPr>
          <p:nvPr/>
        </p:nvSpPr>
        <p:spPr bwMode="auto">
          <a:xfrm>
            <a:off x="1331694" y="4363240"/>
            <a:ext cx="6696690" cy="508216"/>
          </a:xfrm>
          <a:prstGeom prst="rect">
            <a:avLst/>
          </a:prstGeom>
          <a:solidFill>
            <a:srgbClr val="2C5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74625" indent="98425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3274"/>
              </a:buClr>
            </a:pPr>
            <a:r>
              <a:rPr lang="ru-RU" altLang="ru-RU" sz="901" b="1" dirty="0">
                <a:solidFill>
                  <a:schemeClr val="bg1"/>
                </a:solidFill>
              </a:rPr>
              <a:t>Ключевой рост отрасли создается за счет крупных отраслевых проектов. Доля </a:t>
            </a:r>
            <a:r>
              <a:rPr lang="ru-RU" altLang="ru-RU" sz="901" b="1" dirty="0" smtClean="0">
                <a:solidFill>
                  <a:schemeClr val="bg1"/>
                </a:solidFill>
              </a:rPr>
              <a:t>ЯП оценочно может составить порядка 10 -15%, </a:t>
            </a:r>
            <a:r>
              <a:rPr lang="ru-RU" altLang="ru-RU" sz="901" b="1" dirty="0">
                <a:solidFill>
                  <a:schemeClr val="bg1"/>
                </a:solidFill>
              </a:rPr>
              <a:t>что </a:t>
            </a:r>
            <a:r>
              <a:rPr lang="ru-RU" altLang="ru-RU" sz="901" b="1" dirty="0" smtClean="0">
                <a:solidFill>
                  <a:schemeClr val="bg1"/>
                </a:solidFill>
              </a:rPr>
              <a:t>составит  30 - 40  млрд </a:t>
            </a:r>
            <a:r>
              <a:rPr lang="ru-RU" altLang="ru-RU" sz="901" b="1" dirty="0">
                <a:solidFill>
                  <a:schemeClr val="bg1"/>
                </a:solidFill>
              </a:rPr>
              <a:t>руб. от общего </a:t>
            </a:r>
            <a:r>
              <a:rPr lang="ru-RU" altLang="ru-RU" sz="901" b="1" dirty="0" smtClean="0">
                <a:solidFill>
                  <a:schemeClr val="bg1"/>
                </a:solidFill>
              </a:rPr>
              <a:t>объема внутриотраслевого заказа  </a:t>
            </a:r>
            <a:r>
              <a:rPr lang="ru-RU" altLang="ru-RU" sz="901" b="1" dirty="0">
                <a:solidFill>
                  <a:schemeClr val="bg1"/>
                </a:solidFill>
              </a:rPr>
              <a:t>к 2030 г. </a:t>
            </a:r>
          </a:p>
        </p:txBody>
      </p:sp>
      <p:grpSp>
        <p:nvGrpSpPr>
          <p:cNvPr id="59" name="Group 197"/>
          <p:cNvGrpSpPr/>
          <p:nvPr/>
        </p:nvGrpSpPr>
        <p:grpSpPr>
          <a:xfrm>
            <a:off x="1385644" y="4512984"/>
            <a:ext cx="192459" cy="192016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60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331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05" y="1139292"/>
            <a:ext cx="215703" cy="2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63" y="1937749"/>
            <a:ext cx="216894" cy="2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0" y="1222712"/>
            <a:ext cx="215703" cy="2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29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13" y="1384787"/>
            <a:ext cx="207361" cy="20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29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95" y="2920925"/>
            <a:ext cx="206169" cy="2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87" y="3270100"/>
            <a:ext cx="216894" cy="2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85" y="3273676"/>
            <a:ext cx="216894" cy="2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29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95" y="3545390"/>
            <a:ext cx="206168" cy="2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885284" y="3715130"/>
            <a:ext cx="1898422" cy="44467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88" b="1" dirty="0"/>
              <a:t>Mega Science</a:t>
            </a:r>
            <a:r>
              <a:rPr lang="ru-RU" sz="788" b="1" dirty="0"/>
              <a:t>: </a:t>
            </a:r>
            <a:r>
              <a:rPr lang="en-US" sz="751" dirty="0"/>
              <a:t>NICA, </a:t>
            </a:r>
            <a:r>
              <a:rPr lang="ru-RU" sz="751" dirty="0"/>
              <a:t>МБИР, СКИФ, Проект прорыв, </a:t>
            </a:r>
            <a:r>
              <a:rPr lang="en-US" sz="751" dirty="0"/>
              <a:t>ITER, LHC</a:t>
            </a:r>
            <a:r>
              <a:rPr lang="ru-RU" sz="751" dirty="0"/>
              <a:t>, Наука и инновации (сл. </a:t>
            </a:r>
            <a:r>
              <a:rPr lang="en-US" sz="751" dirty="0"/>
              <a:t>5</a:t>
            </a:r>
            <a:r>
              <a:rPr lang="ru-RU" sz="751" dirty="0"/>
              <a:t>6)</a:t>
            </a:r>
          </a:p>
        </p:txBody>
      </p:sp>
      <p:pic>
        <p:nvPicPr>
          <p:cNvPr id="12340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4" y="2433508"/>
            <a:ext cx="215703" cy="2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5878729" y="1905167"/>
            <a:ext cx="1906764" cy="6757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88" b="1" dirty="0"/>
              <a:t>14-ый нацпроект</a:t>
            </a:r>
            <a:r>
              <a:rPr lang="ru-RU" sz="751" dirty="0"/>
              <a:t>: Развитие техники, технологий и научных исследований в области использования атомной энергии в Российской Федерации на период до 2024 года</a:t>
            </a:r>
          </a:p>
        </p:txBody>
      </p:sp>
      <p:pic>
        <p:nvPicPr>
          <p:cNvPr id="12342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95" y="2680196"/>
            <a:ext cx="215703" cy="2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3" name="TextBox 15"/>
          <p:cNvSpPr txBox="1">
            <a:spLocks noChangeArrowheads="1"/>
          </p:cNvSpPr>
          <p:nvPr/>
        </p:nvSpPr>
        <p:spPr bwMode="auto">
          <a:xfrm>
            <a:off x="1834602" y="1232246"/>
            <a:ext cx="1455848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751"/>
              <a:t>- проекты на атомном рынке</a:t>
            </a:r>
          </a:p>
        </p:txBody>
      </p:sp>
      <p:sp>
        <p:nvSpPr>
          <p:cNvPr id="12344" name="TextBox 74"/>
          <p:cNvSpPr txBox="1">
            <a:spLocks noChangeArrowheads="1"/>
          </p:cNvSpPr>
          <p:nvPr/>
        </p:nvSpPr>
        <p:spPr bwMode="auto">
          <a:xfrm>
            <a:off x="1834602" y="1400280"/>
            <a:ext cx="1561646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751"/>
              <a:t>- проекты на неатомном рынке</a:t>
            </a:r>
          </a:p>
        </p:txBody>
      </p:sp>
      <p:pic>
        <p:nvPicPr>
          <p:cNvPr id="12345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61" y="3446476"/>
            <a:ext cx="215703" cy="2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TextBox 67"/>
          <p:cNvSpPr txBox="1">
            <a:spLocks noChangeArrowheads="1"/>
          </p:cNvSpPr>
          <p:nvPr/>
        </p:nvSpPr>
        <p:spPr bwMode="auto">
          <a:xfrm>
            <a:off x="5884093" y="1018927"/>
            <a:ext cx="1898421" cy="43896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751" b="1" dirty="0"/>
              <a:t>Прим.: </a:t>
            </a:r>
            <a:r>
              <a:rPr lang="ru-RU" altLang="ru-RU" sz="751" dirty="0"/>
              <a:t>состояние рынка в 335 млрд руб. является накопительным с 2020 по 2030 гг.</a:t>
            </a:r>
            <a:r>
              <a:rPr lang="ru-RU" altLang="ru-RU" sz="751" b="1" dirty="0"/>
              <a:t> </a:t>
            </a:r>
            <a:endParaRPr lang="ru-RU" altLang="ru-RU" sz="676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73" name="Номер слайда 3"/>
          <p:cNvSpPr txBox="1">
            <a:spLocks/>
          </p:cNvSpPr>
          <p:nvPr/>
        </p:nvSpPr>
        <p:spPr>
          <a:xfrm>
            <a:off x="6732000" y="4644000"/>
            <a:ext cx="21336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632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93" name="Rectangle 89"/>
          <p:cNvSpPr>
            <a:spLocks noChangeArrowheads="1"/>
          </p:cNvSpPr>
          <p:nvPr/>
        </p:nvSpPr>
        <p:spPr bwMode="auto">
          <a:xfrm>
            <a:off x="755576" y="2362434"/>
            <a:ext cx="2232372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  <a:latin typeface="+mn-lt"/>
                <a:cs typeface="Times New Roman" pitchFamily="18" charset="0"/>
              </a:rPr>
              <a:t>Радиометры и радиометрические установки</a:t>
            </a:r>
            <a:endParaRPr lang="ru-RU" altLang="ru-RU" sz="1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132411" y="2362434"/>
            <a:ext cx="2303462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  <a:latin typeface="+mn-lt"/>
                <a:cs typeface="Times New Roman" pitchFamily="18" charset="0"/>
              </a:rPr>
              <a:t>Дозиметры и дозиметрические системы</a:t>
            </a:r>
            <a:endParaRPr lang="ru-RU" altLang="ru-RU" sz="1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5" name="Rectangle 79"/>
          <p:cNvSpPr>
            <a:spLocks noChangeArrowheads="1"/>
          </p:cNvSpPr>
          <p:nvPr/>
        </p:nvSpPr>
        <p:spPr bwMode="auto">
          <a:xfrm>
            <a:off x="5580336" y="2362434"/>
            <a:ext cx="2016125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Спектрометры и спектрометрические комплексы</a:t>
            </a:r>
            <a:endParaRPr lang="ru-RU" altLang="ru-RU" sz="1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6" name="Rectangle 78"/>
          <p:cNvSpPr>
            <a:spLocks noChangeArrowheads="1"/>
          </p:cNvSpPr>
          <p:nvPr/>
        </p:nvSpPr>
        <p:spPr bwMode="auto">
          <a:xfrm>
            <a:off x="5580336" y="851134"/>
            <a:ext cx="201612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Системы радиационного</a:t>
            </a:r>
            <a:r>
              <a:rPr lang="en-US" altLang="ru-RU" sz="1200" b="1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200" b="1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контроля </a:t>
            </a:r>
            <a:endParaRPr lang="ru-RU" altLang="ru-RU" sz="1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7" name="Rectangle 77"/>
          <p:cNvSpPr>
            <a:spLocks noChangeArrowheads="1"/>
          </p:cNvSpPr>
          <p:nvPr/>
        </p:nvSpPr>
        <p:spPr bwMode="auto">
          <a:xfrm>
            <a:off x="900386" y="851134"/>
            <a:ext cx="2160587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Системы контроля и управления реакторными установками</a:t>
            </a:r>
            <a:endParaRPr lang="ru-RU" alt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8" name="Text Box 112"/>
          <p:cNvSpPr txBox="1">
            <a:spLocks noChangeArrowheads="1"/>
          </p:cNvSpPr>
          <p:nvPr/>
        </p:nvSpPr>
        <p:spPr bwMode="auto">
          <a:xfrm>
            <a:off x="3275286" y="1282934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99" name="Text Box 114"/>
          <p:cNvSpPr txBox="1">
            <a:spLocks noChangeArrowheads="1"/>
          </p:cNvSpPr>
          <p:nvPr/>
        </p:nvSpPr>
        <p:spPr bwMode="auto">
          <a:xfrm>
            <a:off x="3203848" y="851134"/>
            <a:ext cx="2232025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+mn-lt"/>
              </a:rPr>
              <a:t>Системы технологического контроля</a:t>
            </a:r>
          </a:p>
          <a:p>
            <a:pPr algn="ctr" eaLnBrk="1" hangingPunct="1"/>
            <a:endParaRPr lang="ru-RU" alt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0" name="Line 115"/>
          <p:cNvSpPr>
            <a:spLocks noChangeShapeType="1"/>
          </p:cNvSpPr>
          <p:nvPr/>
        </p:nvSpPr>
        <p:spPr bwMode="auto">
          <a:xfrm>
            <a:off x="1908448" y="1498834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1" name="Line 116"/>
          <p:cNvSpPr>
            <a:spLocks noChangeShapeType="1"/>
          </p:cNvSpPr>
          <p:nvPr/>
        </p:nvSpPr>
        <p:spPr bwMode="auto">
          <a:xfrm>
            <a:off x="4356373" y="1498834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2" name="Line 117"/>
          <p:cNvSpPr>
            <a:spLocks noChangeShapeType="1"/>
          </p:cNvSpPr>
          <p:nvPr/>
        </p:nvSpPr>
        <p:spPr bwMode="auto">
          <a:xfrm>
            <a:off x="6588398" y="1498834"/>
            <a:ext cx="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3" name="Line 118"/>
          <p:cNvSpPr>
            <a:spLocks noChangeShapeType="1"/>
          </p:cNvSpPr>
          <p:nvPr/>
        </p:nvSpPr>
        <p:spPr bwMode="auto">
          <a:xfrm>
            <a:off x="1908448" y="1930634"/>
            <a:ext cx="46799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4" name="Line 119"/>
          <p:cNvSpPr>
            <a:spLocks noChangeShapeType="1"/>
          </p:cNvSpPr>
          <p:nvPr/>
        </p:nvSpPr>
        <p:spPr bwMode="auto">
          <a:xfrm>
            <a:off x="1908448" y="1930634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5" name="Line 120"/>
          <p:cNvSpPr>
            <a:spLocks noChangeShapeType="1"/>
          </p:cNvSpPr>
          <p:nvPr/>
        </p:nvSpPr>
        <p:spPr bwMode="auto">
          <a:xfrm flipV="1">
            <a:off x="4356373" y="1930634"/>
            <a:ext cx="0" cy="431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6" name="Line 121"/>
          <p:cNvSpPr>
            <a:spLocks noChangeShapeType="1"/>
          </p:cNvSpPr>
          <p:nvPr/>
        </p:nvSpPr>
        <p:spPr bwMode="auto">
          <a:xfrm flipV="1">
            <a:off x="6588398" y="1930634"/>
            <a:ext cx="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7" name="Line 122"/>
          <p:cNvSpPr>
            <a:spLocks noChangeShapeType="1"/>
          </p:cNvSpPr>
          <p:nvPr/>
        </p:nvSpPr>
        <p:spPr bwMode="auto">
          <a:xfrm flipV="1">
            <a:off x="4643711" y="1498834"/>
            <a:ext cx="0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8" name="Line 123"/>
          <p:cNvSpPr>
            <a:spLocks noChangeShapeType="1"/>
          </p:cNvSpPr>
          <p:nvPr/>
        </p:nvSpPr>
        <p:spPr bwMode="auto">
          <a:xfrm flipV="1">
            <a:off x="6301061" y="1498834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09" name="Line 124"/>
          <p:cNvSpPr>
            <a:spLocks noChangeShapeType="1"/>
          </p:cNvSpPr>
          <p:nvPr/>
        </p:nvSpPr>
        <p:spPr bwMode="auto">
          <a:xfrm flipV="1">
            <a:off x="5940698" y="1498834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0" name="Text Box 125"/>
          <p:cNvSpPr txBox="1">
            <a:spLocks noChangeArrowheads="1"/>
          </p:cNvSpPr>
          <p:nvPr/>
        </p:nvSpPr>
        <p:spPr bwMode="auto">
          <a:xfrm>
            <a:off x="322909" y="4018197"/>
            <a:ext cx="208877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002060"/>
                </a:solidFill>
                <a:latin typeface="+mn-lt"/>
              </a:rPr>
              <a:t>Газоразрядные детекторы, ионизационные камеры</a:t>
            </a:r>
          </a:p>
        </p:txBody>
      </p:sp>
      <p:sp>
        <p:nvSpPr>
          <p:cNvPr id="111" name="Text Box 126"/>
          <p:cNvSpPr txBox="1">
            <a:spLocks noChangeArrowheads="1"/>
          </p:cNvSpPr>
          <p:nvPr/>
        </p:nvSpPr>
        <p:spPr bwMode="auto">
          <a:xfrm>
            <a:off x="2556148" y="4018197"/>
            <a:ext cx="1511796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002060"/>
                </a:solidFill>
                <a:latin typeface="+mn-lt"/>
              </a:rPr>
              <a:t>Сцинтилляционные детекторы</a:t>
            </a:r>
          </a:p>
        </p:txBody>
      </p:sp>
      <p:sp>
        <p:nvSpPr>
          <p:cNvPr id="112" name="Text Box 127"/>
          <p:cNvSpPr txBox="1">
            <a:spLocks noChangeArrowheads="1"/>
          </p:cNvSpPr>
          <p:nvPr/>
        </p:nvSpPr>
        <p:spPr bwMode="auto">
          <a:xfrm>
            <a:off x="5867673" y="4018197"/>
            <a:ext cx="1728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002060"/>
                </a:solidFill>
                <a:latin typeface="+mn-lt"/>
              </a:rPr>
              <a:t>Полупроводниковые детекторы</a:t>
            </a:r>
          </a:p>
        </p:txBody>
      </p:sp>
      <p:sp>
        <p:nvSpPr>
          <p:cNvPr id="113" name="Line 128"/>
          <p:cNvSpPr>
            <a:spLocks noChangeShapeType="1"/>
          </p:cNvSpPr>
          <p:nvPr/>
        </p:nvSpPr>
        <p:spPr bwMode="auto">
          <a:xfrm>
            <a:off x="1908448" y="3586397"/>
            <a:ext cx="482441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4" name="Line 129"/>
          <p:cNvSpPr>
            <a:spLocks noChangeShapeType="1"/>
          </p:cNvSpPr>
          <p:nvPr/>
        </p:nvSpPr>
        <p:spPr bwMode="auto">
          <a:xfrm flipV="1">
            <a:off x="1979886" y="3586397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5" name="Line 130"/>
          <p:cNvSpPr>
            <a:spLocks noChangeShapeType="1"/>
          </p:cNvSpPr>
          <p:nvPr/>
        </p:nvSpPr>
        <p:spPr bwMode="auto">
          <a:xfrm flipV="1">
            <a:off x="3419748" y="358639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6" name="Line 131"/>
          <p:cNvSpPr>
            <a:spLocks noChangeShapeType="1"/>
          </p:cNvSpPr>
          <p:nvPr/>
        </p:nvSpPr>
        <p:spPr bwMode="auto">
          <a:xfrm flipV="1">
            <a:off x="6732861" y="3586397"/>
            <a:ext cx="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7" name="Line 132"/>
          <p:cNvSpPr>
            <a:spLocks noChangeShapeType="1"/>
          </p:cNvSpPr>
          <p:nvPr/>
        </p:nvSpPr>
        <p:spPr bwMode="auto">
          <a:xfrm flipV="1">
            <a:off x="1979886" y="3154597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8" name="Line 133"/>
          <p:cNvSpPr>
            <a:spLocks noChangeShapeType="1"/>
          </p:cNvSpPr>
          <p:nvPr/>
        </p:nvSpPr>
        <p:spPr bwMode="auto">
          <a:xfrm flipV="1">
            <a:off x="2267223" y="315459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19" name="Line 134"/>
          <p:cNvSpPr>
            <a:spLocks noChangeShapeType="1"/>
          </p:cNvSpPr>
          <p:nvPr/>
        </p:nvSpPr>
        <p:spPr bwMode="auto">
          <a:xfrm flipV="1">
            <a:off x="2556148" y="3154597"/>
            <a:ext cx="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0" name="Line 135"/>
          <p:cNvSpPr>
            <a:spLocks noChangeShapeType="1"/>
          </p:cNvSpPr>
          <p:nvPr/>
        </p:nvSpPr>
        <p:spPr bwMode="auto">
          <a:xfrm flipV="1">
            <a:off x="3996011" y="3154597"/>
            <a:ext cx="0" cy="4318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1" name="Line 136"/>
          <p:cNvSpPr>
            <a:spLocks noChangeShapeType="1"/>
          </p:cNvSpPr>
          <p:nvPr/>
        </p:nvSpPr>
        <p:spPr bwMode="auto">
          <a:xfrm flipH="1" flipV="1">
            <a:off x="4356373" y="315459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2" name="Line 137"/>
          <p:cNvSpPr>
            <a:spLocks noChangeShapeType="1"/>
          </p:cNvSpPr>
          <p:nvPr/>
        </p:nvSpPr>
        <p:spPr bwMode="auto">
          <a:xfrm flipV="1">
            <a:off x="4716736" y="3154597"/>
            <a:ext cx="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3" name="Text Box 138"/>
          <p:cNvSpPr txBox="1">
            <a:spLocks noChangeArrowheads="1"/>
          </p:cNvSpPr>
          <p:nvPr/>
        </p:nvSpPr>
        <p:spPr bwMode="auto">
          <a:xfrm>
            <a:off x="4211416" y="4018197"/>
            <a:ext cx="151338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Детекторы для ИД: ТЛД,</a:t>
            </a:r>
            <a:r>
              <a:rPr lang="en-US" sz="1200" b="1" dirty="0">
                <a:latin typeface="Proxima Nova A Light" panose="020B060402020202020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FNTD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OSL</a:t>
            </a:r>
            <a:endParaRPr lang="ru-RU" alt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4" name="Line 139"/>
          <p:cNvSpPr>
            <a:spLocks noChangeShapeType="1"/>
          </p:cNvSpPr>
          <p:nvPr/>
        </p:nvSpPr>
        <p:spPr bwMode="auto">
          <a:xfrm flipV="1">
            <a:off x="5075511" y="3586397"/>
            <a:ext cx="0" cy="431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5" name="Line 140"/>
          <p:cNvSpPr>
            <a:spLocks noChangeShapeType="1"/>
          </p:cNvSpPr>
          <p:nvPr/>
        </p:nvSpPr>
        <p:spPr bwMode="auto">
          <a:xfrm flipV="1">
            <a:off x="5075511" y="3154597"/>
            <a:ext cx="0" cy="431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6" name="Line 141"/>
          <p:cNvSpPr>
            <a:spLocks noChangeShapeType="1"/>
          </p:cNvSpPr>
          <p:nvPr/>
        </p:nvSpPr>
        <p:spPr bwMode="auto">
          <a:xfrm flipV="1">
            <a:off x="6732861" y="3154597"/>
            <a:ext cx="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7" name="Line 142"/>
          <p:cNvSpPr>
            <a:spLocks noChangeShapeType="1"/>
          </p:cNvSpPr>
          <p:nvPr/>
        </p:nvSpPr>
        <p:spPr bwMode="auto">
          <a:xfrm flipV="1">
            <a:off x="6228036" y="315459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128" name="Прямоугольник 127"/>
          <p:cNvSpPr/>
          <p:nvPr/>
        </p:nvSpPr>
        <p:spPr>
          <a:xfrm>
            <a:off x="2547954" y="197867"/>
            <a:ext cx="2555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cs typeface="Calibri" pitchFamily="34" charset="0"/>
              </a:rPr>
              <a:t>Ядерное приборостроение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1" name="Номер слайда 3"/>
          <p:cNvSpPr txBox="1">
            <a:spLocks/>
          </p:cNvSpPr>
          <p:nvPr/>
        </p:nvSpPr>
        <p:spPr>
          <a:xfrm>
            <a:off x="6884400" y="4796400"/>
            <a:ext cx="21336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926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9875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just"/>
            <a:r>
              <a:rPr lang="ru-RU" sz="1600" dirty="0" smtClean="0">
                <a:ea typeface="Times New Roman" panose="02020603050405020304" pitchFamily="18" charset="0"/>
              </a:rPr>
              <a:t>Основные группы измерительных задач </a:t>
            </a:r>
            <a:r>
              <a:rPr lang="ru-RU" sz="1600" dirty="0">
                <a:ea typeface="Times New Roman" panose="02020603050405020304" pitchFamily="18" charset="0"/>
              </a:rPr>
              <a:t>ядерного </a:t>
            </a:r>
            <a:r>
              <a:rPr lang="ru-RU" sz="1600" dirty="0" smtClean="0">
                <a:ea typeface="Times New Roman" panose="02020603050405020304" pitchFamily="18" charset="0"/>
              </a:rPr>
              <a:t>приборостроения, реализуемые </a:t>
            </a:r>
            <a:r>
              <a:rPr lang="ru-RU" sz="1600" dirty="0">
                <a:ea typeface="Times New Roman" panose="02020603050405020304" pitchFamily="18" charset="0"/>
              </a:rPr>
              <a:t>на </a:t>
            </a:r>
            <a:r>
              <a:rPr lang="ru-RU" sz="1600" dirty="0" smtClean="0">
                <a:ea typeface="Times New Roman" panose="02020603050405020304" pitchFamily="18" charset="0"/>
              </a:rPr>
              <a:t>ОИАЭ.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89085"/>
              </p:ext>
            </p:extLst>
          </p:nvPr>
        </p:nvGraphicFramePr>
        <p:xfrm>
          <a:off x="163243" y="882606"/>
          <a:ext cx="8702357" cy="415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01"/>
                <a:gridCol w="2525299"/>
                <a:gridCol w="939964"/>
                <a:gridCol w="443137"/>
                <a:gridCol w="455472"/>
                <a:gridCol w="455472"/>
                <a:gridCol w="910945"/>
                <a:gridCol w="910945"/>
                <a:gridCol w="1171214"/>
                <a:gridCol w="585608"/>
              </a:tblGrid>
              <a:tr h="17883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Измерительные функции </a:t>
                      </a: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Методы измерений</a:t>
                      </a: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Типы  объектов</a:t>
                      </a: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R</a:t>
                      </a:r>
                      <a:endParaRPr lang="ru-RU" sz="1200" dirty="0" smtClean="0">
                        <a:effectLst/>
                        <a:latin typeface="+mn-lt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D</a:t>
                      </a:r>
                      <a:endParaRPr lang="ru-RU" sz="1200" dirty="0" smtClean="0">
                        <a:effectLst/>
                        <a:latin typeface="+mn-lt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S</a:t>
                      </a:r>
                      <a:endParaRPr lang="ru-RU" sz="1200" dirty="0" smtClean="0">
                        <a:effectLst/>
                        <a:latin typeface="+mn-lt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Горно-рудные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Ядерно-химические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Фабрикация ядерного топлива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АЭС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Измерение характеристик фотонного излучения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Нейтронные измерения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Загрязнённость   поверхности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39875" algn="r"/>
                        </a:tabLst>
                      </a:pPr>
                      <a:r>
                        <a:rPr lang="ru-RU" sz="1200">
                          <a:effectLst/>
                          <a:latin typeface="+mn-lt"/>
                          <a:sym typeface="Symbol" panose="05050102010706020507" pitchFamily="18" charset="2"/>
                        </a:rPr>
                        <a:t></a:t>
                      </a:r>
                      <a:endParaRPr lang="ru-RU" sz="120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539875" algn="r"/>
                        </a:tabLst>
                      </a:pPr>
                      <a:r>
                        <a:rPr lang="ru-RU" sz="1200">
                          <a:effectLst/>
                          <a:latin typeface="+mn-lt"/>
                          <a:sym typeface="Symbol" panose="05050102010706020507" pitchFamily="18" charset="2"/>
                        </a:rPr>
                        <a:t>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9875" algn="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9875" algn="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9875" algn="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ОА р/а аэрозолей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200">
                          <a:effectLst/>
                          <a:latin typeface="+mn-lt"/>
                        </a:rPr>
                        <a:t> -</a:t>
                      </a:r>
                      <a:r>
                        <a:rPr lang="ru-RU" sz="1200">
                          <a:effectLst/>
                          <a:latin typeface="+mn-lt"/>
                        </a:rPr>
                        <a:t> активные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ru-RU" sz="120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>
                          <a:effectLst/>
                          <a:latin typeface="+mn-lt"/>
                        </a:rPr>
                        <a:t>- </a:t>
                      </a:r>
                      <a:r>
                        <a:rPr lang="ru-RU" sz="1200">
                          <a:effectLst/>
                          <a:latin typeface="+mn-lt"/>
                        </a:rPr>
                        <a:t>активные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ОА йода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–131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ОА инертных р/а газов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ОА трития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ОА р/а жидких сред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ОА радона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Контроль за перемещением р/а  и ядерных материалов,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паспортизация РАО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Идентификация р/н состава в контролируемой среде/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пробе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Специальные технологические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задачи, в т.ч. САС СЦР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845" marR="52845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>
          <a:xfrm>
            <a:off x="6884400" y="4796400"/>
            <a:ext cx="21336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874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0"/>
            <a:ext cx="2133600" cy="274097"/>
          </a:xfrm>
        </p:spPr>
        <p:txBody>
          <a:bodyPr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56119" y="38702"/>
            <a:ext cx="6330652" cy="319146"/>
          </a:xfrm>
        </p:spPr>
        <p:txBody>
          <a:bodyPr/>
          <a:lstStyle/>
          <a:p>
            <a:pPr algn="ctr"/>
            <a:r>
              <a:rPr lang="ru-RU" altLang="ru-RU" sz="1600" dirty="0" smtClean="0">
                <a:solidFill>
                  <a:srgbClr val="002060"/>
                </a:solidFill>
                <a:latin typeface="+mn-lt"/>
              </a:rPr>
              <a:t>Этапы технологического развития ядерного приборостроения </a:t>
            </a:r>
            <a:endParaRPr lang="ru-RU" sz="1600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31634" y="485899"/>
            <a:ext cx="1604253" cy="1966302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1945 – 1959г.г.</a:t>
            </a:r>
          </a:p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Приборы лабораторного производства для выполнения одного –двух видов измерений. Газоразрядные детекторы, р/э лампы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110384" y="2982576"/>
            <a:ext cx="2524097" cy="1879298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2000 – н/</a:t>
            </a:r>
            <a:r>
              <a:rPr lang="ru-RU" altLang="ru-RU" sz="12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вр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разработка и реализация концепции </a:t>
            </a:r>
            <a:r>
              <a:rPr lang="ru-RU" alt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ядерных измерительно-информационных технологий.</a:t>
            </a:r>
          </a:p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Формирование базы знаний об объекте контроля (измерения)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2294591" y="523780"/>
            <a:ext cx="2294768" cy="1958398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1960 – 1965 </a:t>
            </a:r>
            <a:r>
              <a:rPr lang="ru-RU" altLang="ru-RU" sz="1200" dirty="0" err="1" smtClean="0">
                <a:solidFill>
                  <a:srgbClr val="002060"/>
                </a:solidFill>
                <a:latin typeface="+mn-lt"/>
              </a:rPr>
              <a:t>г.г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Серийное производство </a:t>
            </a: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ф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ункционально законченных приборов и аппаратурных комплексов  на 10 -30 каналов. Создание технологий производства аппаратуры, метрологической базы.</a:t>
            </a:r>
          </a:p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Сцинтилляционные детекторы, транзисторная техника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5115923" y="533435"/>
            <a:ext cx="2524097" cy="1958398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1970 – 1985 </a:t>
            </a:r>
            <a:r>
              <a:rPr lang="ru-RU" altLang="ru-RU" sz="1200" dirty="0" err="1" smtClean="0">
                <a:solidFill>
                  <a:srgbClr val="002060"/>
                </a:solidFill>
                <a:latin typeface="+mn-lt"/>
              </a:rPr>
              <a:t>г.г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Унификация приборных средств. Развитие ЕСКД. Разработка многоканальных ИИ систем с применением логических ИС, микропроцессорных комплектов, ИС памяти. Создание технологий ППД. Разработка ПМО для реализации алгоритмов обработки информации.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3441975" y="3052051"/>
            <a:ext cx="4220644" cy="1970351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1990 – 2005 </a:t>
            </a:r>
            <a:r>
              <a:rPr lang="ru-RU" altLang="ru-RU" sz="1200" dirty="0" err="1" smtClean="0">
                <a:solidFill>
                  <a:srgbClr val="002060"/>
                </a:solidFill>
                <a:latin typeface="+mn-lt"/>
              </a:rPr>
              <a:t>г.г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ctr" eaLnBrk="1" hangingPunct="1"/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Внедрение микропроцессоров, разработка и реализация концепции «интеллектуального» ИК, интенсивное внедрение спектрометрических измерений в технологический контроль. Широкое применение импортной элементной базы. Развитие работ по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внедрению новых типов детекторов на основе сцинтилляционных оптоволоконных структур, ПП структур, перспективных сцинтилляторов. </a:t>
            </a:r>
            <a:r>
              <a:rPr lang="ru-RU" altLang="ru-RU" sz="1200" dirty="0" smtClean="0">
                <a:solidFill>
                  <a:srgbClr val="002060"/>
                </a:solidFill>
                <a:latin typeface="+mn-lt"/>
              </a:rPr>
              <a:t>Создание системного ПО , с расширенными возможностями обработки информации.</a:t>
            </a:r>
            <a:endParaRPr lang="ru-RU" alt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77917" y="1311555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600613" y="1287296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6192427" y="2530979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731915" y="3679909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Gtetd6zqOCWaxaXZPDJ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d_vHko.ClwoPFnSUzzB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hWOf1mQkBu_dTFWb.ns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m2uuDmrVG_OgXdiMx9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3.Y9PpaVHmeX_y5RuwT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iaMKiTGNBvySRWMX1mI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1GTWi4q4XYfcf6dFBo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RYoChQn9UBMJ7Gqbup2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Ytyic_AjFTcDp39kbmL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uxxndpBO7Lki_jeqH0j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eGeEqNra.uTHfEU1Nl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wNj__uF5xTBT6nULIA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pljLtjZ1dMNY98RJHQC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voejyQ5g0KdxjtjBw5P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YsM1U3C6FN3fCUP9Wn7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X_E5XoNFBAJgYHWKOMN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p4nBXV2uvNKY4Oq9_Yp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.7hyUWDIGpRY5qlgKYg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A5NhQ6135AWdKiuGT0B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OlKJUvg8T4JGOOjmFPZ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Rbnv5_g8Pv3js_t36qC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CgwoJzrEpcWDLepJs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BTiDO1xLsMNA.vzEcDd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Y1OmwHmPM_mXFgqJh8o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2nMF0FGt0E8GZg_K2N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D_geWL0xFtCRQpaKZ4r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OBX8t3lS5kcBwZmLLhj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feVpuM2I6oOyofGUevN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MDqsHiGC8QfDs7Wkm4f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rNL9pA8DwrUM9W80vam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Ul4S_n9T4cy5c82AeGa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NRtprtmwgHFCaTV4UsI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MZrU0IAp.DlXflPMbA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3fGp5vvOLATg4BeXCtY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QhzabZp.jnNf3ygcH7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ruo1Cumv8oeuTJGRmQ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B.AY2loi3DpjhPEz9.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t.7131064t2IO4mgHv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7JpOGCHioGIgkrmNlW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6yEouGgdwX9OrKot1N.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pKn3mKMyw8bH.ludy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kN0slzx06tGQjR0YC3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UMqAIkWzZXSjVa_8QA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0as_AZTLUbLXRfuMGM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yGPgS7eapm9lRWfYgeb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plO6SNI2MSlxB2E7FE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VCe3FHua0tfVcnp9L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AxOuhYy3pJINTvb_4j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iPOtKKU6LSAjC6Vt.K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c_gE7SMK4lx3I7Q1OH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V_E1hH2imlog8p8DBL3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ZRHjs.yB3vm2TM_30F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dQ4Pn7OTCRzkT2eg6v.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iCm2LeFotzW.SznuXL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8EVhuYH.LJCx57HwvB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ZGtQpOo6Z9gBJtIrbJ_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eXYlB3DnDoQ1tNuUq5k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aq5DHKCQ6tWae9v42C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IxfqSPee92pxiNtQRj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Ay0rpszYCAMQX1aj9j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YjpsbGiVvHLEUGFDaN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T9P3YkDFCu5SkoeBMu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cbsYlFnOp0T_sl4xGO2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Icyk2OUzOwgw6SdUvA0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Kz_O0KBvj6wmmzDXeQt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Fl8nmQHKRHn0LJh.mi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WRtEn4hQ3jhrmOlxIR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zfHbRpBOdd8kJV0S2.O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_Tm4wBiL_8siaRqHBe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d_vHko.ClwoPFnSUzzB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v_Khbhyx2Q8ItazENPX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Lho6zVcenl1UmoIDTP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pmNPSSm8M7L9BwymIWG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LzXV.SbTyXixF9kBcV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yXLyLYmPAgUlOpWYFQ0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kUqU_aifIVo64SA88OK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JVZSshv3cnoYDUzsN0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80qmPdtGIlMYaXPRG3r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SOeh6snt4dWQMpBgtBt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KZ1y3tBJSjs4EGrDZk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dGexvzuMfzbBwN5Hdkl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MJVgjIZbyfwv4dVBeYQ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n4ODU1ho5G1pM1NdZac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w7ay3KQm4ZsQonBA7dg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Pb9szqj0SDuuQXxO2a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542GeoORZVOK27rENe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iHJe754uG3UVhuLeYWy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NO9OmpSWhYP5e1fsOD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UCr5eJSkLcC1wlX_s2u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1jb.HzxZOa4vhGATfp7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Wr41goLj7MvemBp3XN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BS4agUdtP_Z._T.NoHA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Z..TBq5klYZQ5hGt3Gc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kh7Vk0hVntL_OsXuiyy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6IVVbCWmxKWCOjgY1Zf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RF3NnY8cA3O7hFfnUvI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VaUXPLNmE.Xh7TOTf42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bbwy6AQB7S1uQh2oK9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7KgWcYuNsJmhSkgaB_R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ihRZEXw29eaeD5rn7cM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WNKja4ynxrkLWE3eq4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sBmk4m6_tzGH3y7En.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OZjK9Lb3besfOkzerzA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nLBXAtFZB04t9nLGsVY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N7nX34mftxN6akClG9S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W6YVoSGeZLkHDySAf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SdIqTwwu_KNcKmAJAf1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u_K4v40_YH2.P30OPlu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ecNXHCM1mbKV2o7JlfZ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wJZvubmYnJBxwMwVPZb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UpdaH3EfYuL00q3rnG.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dCiJ7UZ.HFXVcrRjpCM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Xw81VdJEaKj0bzApfP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k7WyH20a2Wf_CMT9SHI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dexMGaWTzoSC1jUuYaO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MYlg_lmHxSB3Ou25xpm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tQV8.2_JlmivlmeAaaX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.FnqNB8yeUWA5dtqVyP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Lb8g1dz5bsgoR9FshrM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r9SKVT9zOj3ot8TdvnJ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.FnqNB8yeUWA5dtqVyP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kMQgkzTTehSCccTbYvD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16x9_blu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4.xml><?xml version="1.0" encoding="utf-8"?>
<a:theme xmlns:a="http://schemas.openxmlformats.org/drawingml/2006/main" name="Presentation_16x9_blu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13337</TotalTime>
  <Words>1606</Words>
  <Application>Microsoft Office PowerPoint</Application>
  <PresentationFormat>Произвольный</PresentationFormat>
  <Paragraphs>409</Paragraphs>
  <Slides>12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Calibri</vt:lpstr>
      <vt:lpstr>Calibri Light</vt:lpstr>
      <vt:lpstr>Proxima Nova A Light</vt:lpstr>
      <vt:lpstr>Rosatom Light</vt:lpstr>
      <vt:lpstr>Symbol</vt:lpstr>
      <vt:lpstr>Times New Roman</vt:lpstr>
      <vt:lpstr>Wingdings</vt:lpstr>
      <vt:lpstr>Presentation_16x9_blue_template</vt:lpstr>
      <vt:lpstr>Custom Design</vt:lpstr>
      <vt:lpstr>1_Custom Design</vt:lpstr>
      <vt:lpstr>Presentation_16x9_blue_template_zfo</vt:lpstr>
      <vt:lpstr>2_Custom Design</vt:lpstr>
      <vt:lpstr>3_Custom Design</vt:lpstr>
      <vt:lpstr>Слайд think-cell</vt:lpstr>
      <vt:lpstr>Презентация PowerPoint</vt:lpstr>
      <vt:lpstr>Презентация PowerPoint</vt:lpstr>
      <vt:lpstr>Этапы трансформации отраслевого Ядерного приборостроения</vt:lpstr>
      <vt:lpstr>Презентация PowerPoint</vt:lpstr>
      <vt:lpstr>Стратегия организационного развития ядерного приборостроения до 2030г. </vt:lpstr>
      <vt:lpstr>Презентация PowerPoint</vt:lpstr>
      <vt:lpstr>Презентация PowerPoint</vt:lpstr>
      <vt:lpstr>Презентация PowerPoint</vt:lpstr>
      <vt:lpstr>Этапы технологического развития ядерного приборостроения </vt:lpstr>
      <vt:lpstr>Ядерные информационно - измерительные технологии (ЯИИТ)</vt:lpstr>
      <vt:lpstr>Научно-технические направления развития ядерного приборостроения.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Чебышов Сергей Борисович</cp:lastModifiedBy>
  <cp:revision>154</cp:revision>
  <dcterms:created xsi:type="dcterms:W3CDTF">2019-09-24T12:37:05Z</dcterms:created>
  <dcterms:modified xsi:type="dcterms:W3CDTF">2022-01-12T08:10:19Z</dcterms:modified>
</cp:coreProperties>
</file>